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66" r:id="rId3"/>
    <p:sldId id="267" r:id="rId4"/>
    <p:sldId id="268" r:id="rId5"/>
    <p:sldId id="269" r:id="rId6"/>
    <p:sldId id="260" r:id="rId7"/>
    <p:sldId id="261" r:id="rId8"/>
    <p:sldId id="262" r:id="rId9"/>
    <p:sldId id="270" r:id="rId10"/>
    <p:sldId id="271" r:id="rId11"/>
    <p:sldId id="272" r:id="rId12"/>
    <p:sldId id="273" r:id="rId13"/>
  </p:sldIdLst>
  <p:sldSz cx="14630400" cy="8229600"/>
  <p:notesSz cx="8229600" cy="14630400"/>
  <p:embeddedFontLst>
    <p:embeddedFont>
      <p:font typeface="Epilogue" panose="020B0604020202020204" charset="0"/>
      <p:regular r:id="rId15"/>
    </p:embeddedFont>
    <p:embeddedFont>
      <p:font typeface="Fraunces Medium"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0E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13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22622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124105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475585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8192888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43551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1788097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7249220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sv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186351"/>
            <a:ext cx="7453193"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Fake News Detector Project</a:t>
            </a:r>
            <a:endParaRPr lang="en-US" sz="4450" dirty="0"/>
          </a:p>
        </p:txBody>
      </p:sp>
      <p:sp>
        <p:nvSpPr>
          <p:cNvPr id="4" name="Text 1"/>
          <p:cNvSpPr/>
          <p:nvPr/>
        </p:nvSpPr>
        <p:spPr>
          <a:xfrm>
            <a:off x="793790" y="3985855"/>
            <a:ext cx="7071360"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Using Machine Learning, Gemini AI, and Python GUI</a:t>
            </a:r>
            <a:endParaRPr lang="en-US" sz="2200" dirty="0"/>
          </a:p>
        </p:txBody>
      </p:sp>
      <p:sp>
        <p:nvSpPr>
          <p:cNvPr id="5" name="Text 2"/>
          <p:cNvSpPr/>
          <p:nvPr/>
        </p:nvSpPr>
        <p:spPr>
          <a:xfrm>
            <a:off x="793790" y="4680347"/>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Presented by: </a:t>
            </a:r>
            <a:r>
              <a:rPr lang="en-US" sz="1750" dirty="0">
                <a:solidFill>
                  <a:srgbClr val="FF2E45"/>
                </a:solidFill>
                <a:latin typeface="Epilogue" pitchFamily="34" charset="0"/>
                <a:ea typeface="Epilogue" pitchFamily="34" charset="-122"/>
                <a:cs typeface="Epilogue" pitchFamily="34" charset="-120"/>
              </a:rPr>
              <a:t>Muhammad Ismail, Nikhil, Sanaullah </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90744"/>
            <a:ext cx="5617607" cy="566976"/>
          </a:xfrm>
          <a:prstGeom prst="rect">
            <a:avLst/>
          </a:prstGeom>
          <a:noFill/>
          <a:ln/>
        </p:spPr>
        <p:txBody>
          <a:bodyPr wrap="none" lIns="0" tIns="0" rIns="0" bIns="0" rtlCol="0" anchor="t"/>
          <a:lstStyle/>
          <a:p>
            <a:pPr marL="0" indent="0" algn="l">
              <a:lnSpc>
                <a:spcPts val="4450"/>
              </a:lnSpc>
              <a:buNone/>
            </a:pPr>
            <a:r>
              <a:rPr lang="en-US" sz="3550" dirty="0">
                <a:solidFill>
                  <a:srgbClr val="FFFFFF"/>
                </a:solidFill>
                <a:latin typeface="Fraunces Medium" pitchFamily="34" charset="0"/>
                <a:ea typeface="Fraunces Medium" pitchFamily="34" charset="-122"/>
                <a:cs typeface="Fraunces Medium" pitchFamily="34" charset="-120"/>
              </a:rPr>
              <a:t>Intuitive GUI with Tkinter</a:t>
            </a:r>
            <a:endParaRPr lang="en-US" sz="3550" dirty="0"/>
          </a:p>
        </p:txBody>
      </p:sp>
      <p:sp>
        <p:nvSpPr>
          <p:cNvPr id="4" name="Text 1"/>
          <p:cNvSpPr/>
          <p:nvPr/>
        </p:nvSpPr>
        <p:spPr>
          <a:xfrm>
            <a:off x="907137" y="2573357"/>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Our user-friendly graphical interface, built with Python's Tkinter, makes the Fake News Detector accessible to everyone.</a:t>
            </a:r>
            <a:endParaRPr lang="en-US" sz="1750" dirty="0"/>
          </a:p>
        </p:txBody>
      </p:sp>
      <p:sp>
        <p:nvSpPr>
          <p:cNvPr id="5" name="Shape 2"/>
          <p:cNvSpPr/>
          <p:nvPr/>
        </p:nvSpPr>
        <p:spPr>
          <a:xfrm>
            <a:off x="793790" y="4114800"/>
            <a:ext cx="3664744" cy="2047994"/>
          </a:xfrm>
          <a:prstGeom prst="roundRect">
            <a:avLst>
              <a:gd name="adj" fmla="val 26581"/>
            </a:avLst>
          </a:prstGeom>
          <a:solidFill>
            <a:srgbClr val="283157"/>
          </a:solidFill>
          <a:ln w="7620">
            <a:solidFill>
              <a:srgbClr val="414A70"/>
            </a:solidFill>
            <a:prstDash val="solid"/>
          </a:ln>
        </p:spPr>
      </p:sp>
      <p:sp>
        <p:nvSpPr>
          <p:cNvPr id="6" name="Text 3"/>
          <p:cNvSpPr/>
          <p:nvPr/>
        </p:nvSpPr>
        <p:spPr>
          <a:xfrm>
            <a:off x="1028224" y="434923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Input Headline</a:t>
            </a:r>
            <a:endParaRPr lang="en-US" sz="2200" dirty="0"/>
          </a:p>
        </p:txBody>
      </p:sp>
      <p:sp>
        <p:nvSpPr>
          <p:cNvPr id="7" name="Text 4"/>
          <p:cNvSpPr/>
          <p:nvPr/>
        </p:nvSpPr>
        <p:spPr>
          <a:xfrm>
            <a:off x="1028224" y="4839653"/>
            <a:ext cx="3195876" cy="1088708"/>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Users simply type or paste a news headline into the designated text field.</a:t>
            </a:r>
            <a:endParaRPr lang="en-US" sz="1750" dirty="0"/>
          </a:p>
        </p:txBody>
      </p:sp>
      <p:sp>
        <p:nvSpPr>
          <p:cNvPr id="8" name="Shape 5"/>
          <p:cNvSpPr/>
          <p:nvPr/>
        </p:nvSpPr>
        <p:spPr>
          <a:xfrm>
            <a:off x="4685348" y="4114800"/>
            <a:ext cx="3664863" cy="2047994"/>
          </a:xfrm>
          <a:prstGeom prst="roundRect">
            <a:avLst>
              <a:gd name="adj" fmla="val 26581"/>
            </a:avLst>
          </a:prstGeom>
          <a:solidFill>
            <a:srgbClr val="283157"/>
          </a:solidFill>
          <a:ln w="7620">
            <a:solidFill>
              <a:srgbClr val="414A70"/>
            </a:solidFill>
            <a:prstDash val="solid"/>
          </a:ln>
        </p:spPr>
      </p:sp>
      <p:sp>
        <p:nvSpPr>
          <p:cNvPr id="9" name="Text 6"/>
          <p:cNvSpPr/>
          <p:nvPr/>
        </p:nvSpPr>
        <p:spPr>
          <a:xfrm>
            <a:off x="4919782" y="434923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Instant Detection</a:t>
            </a:r>
            <a:endParaRPr lang="en-US" sz="2200" dirty="0"/>
          </a:p>
        </p:txBody>
      </p:sp>
      <p:sp>
        <p:nvSpPr>
          <p:cNvPr id="10" name="Text 7"/>
          <p:cNvSpPr/>
          <p:nvPr/>
        </p:nvSpPr>
        <p:spPr>
          <a:xfrm>
            <a:off x="4919782" y="4839653"/>
            <a:ext cx="3195995" cy="1088708"/>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A single click of the "Detect" button initiates the analysis process.</a:t>
            </a:r>
            <a:endParaRPr lang="en-US" sz="1750" dirty="0"/>
          </a:p>
        </p:txBody>
      </p:sp>
    </p:spTree>
    <p:extLst>
      <p:ext uri="{BB962C8B-B14F-4D97-AF65-F5344CB8AC3E}">
        <p14:creationId xmlns:p14="http://schemas.microsoft.com/office/powerpoint/2010/main" val="2403189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617464"/>
            <a:ext cx="6855023" cy="566976"/>
          </a:xfrm>
          <a:prstGeom prst="rect">
            <a:avLst/>
          </a:prstGeom>
          <a:noFill/>
          <a:ln/>
        </p:spPr>
        <p:txBody>
          <a:bodyPr wrap="none" lIns="0" tIns="0" rIns="0" bIns="0" rtlCol="0" anchor="t"/>
          <a:lstStyle/>
          <a:p>
            <a:pPr marL="0" indent="0" algn="l">
              <a:lnSpc>
                <a:spcPts val="4450"/>
              </a:lnSpc>
              <a:buNone/>
            </a:pPr>
            <a:r>
              <a:rPr lang="en-US" sz="3550" dirty="0">
                <a:solidFill>
                  <a:srgbClr val="FFFFFF"/>
                </a:solidFill>
                <a:latin typeface="Fraunces Medium" pitchFamily="34" charset="0"/>
                <a:ea typeface="Fraunces Medium" pitchFamily="34" charset="-122"/>
                <a:cs typeface="Fraunces Medium" pitchFamily="34" charset="-120"/>
              </a:rPr>
              <a:t>The Future of News Verification</a:t>
            </a:r>
            <a:endParaRPr lang="en-US" sz="3550" dirty="0"/>
          </a:p>
        </p:txBody>
      </p:sp>
      <p:sp>
        <p:nvSpPr>
          <p:cNvPr id="3" name="Text 1"/>
          <p:cNvSpPr/>
          <p:nvPr/>
        </p:nvSpPr>
        <p:spPr>
          <a:xfrm>
            <a:off x="793790" y="252460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Our Fake News Detector showcases the power of combining traditional machine learning with advanced AI for more reliable information assessment.</a:t>
            </a:r>
            <a:endParaRPr lang="en-US" sz="1750" dirty="0"/>
          </a:p>
        </p:txBody>
      </p:sp>
      <p:sp>
        <p:nvSpPr>
          <p:cNvPr id="4" name="Shape 2"/>
          <p:cNvSpPr/>
          <p:nvPr/>
        </p:nvSpPr>
        <p:spPr>
          <a:xfrm>
            <a:off x="2806382" y="4024374"/>
            <a:ext cx="4196358" cy="2766298"/>
          </a:xfrm>
          <a:prstGeom prst="roundRect">
            <a:avLst>
              <a:gd name="adj" fmla="val 5289"/>
            </a:avLst>
          </a:prstGeom>
          <a:solidFill>
            <a:srgbClr val="080E26"/>
          </a:solidFill>
          <a:ln/>
        </p:spPr>
      </p:sp>
      <p:sp>
        <p:nvSpPr>
          <p:cNvPr id="5" name="Shape 3"/>
          <p:cNvSpPr/>
          <p:nvPr/>
        </p:nvSpPr>
        <p:spPr>
          <a:xfrm>
            <a:off x="2806382" y="3993894"/>
            <a:ext cx="4196358" cy="121920"/>
          </a:xfrm>
          <a:prstGeom prst="roundRect">
            <a:avLst>
              <a:gd name="adj" fmla="val 78139"/>
            </a:avLst>
          </a:prstGeom>
          <a:solidFill>
            <a:srgbClr val="8C98CA"/>
          </a:solidFill>
          <a:ln/>
        </p:spPr>
      </p:sp>
      <p:sp>
        <p:nvSpPr>
          <p:cNvPr id="6" name="Shape 4"/>
          <p:cNvSpPr/>
          <p:nvPr/>
        </p:nvSpPr>
        <p:spPr>
          <a:xfrm>
            <a:off x="4564280" y="3684212"/>
            <a:ext cx="680442" cy="680442"/>
          </a:xfrm>
          <a:prstGeom prst="roundRect">
            <a:avLst>
              <a:gd name="adj" fmla="val 134383"/>
            </a:avLst>
          </a:prstGeom>
          <a:solidFill>
            <a:srgbClr val="8C98CA"/>
          </a:solidFill>
          <a:ln/>
        </p:spPr>
      </p:sp>
      <p:sp>
        <p:nvSpPr>
          <p:cNvPr id="7" name="Text 5"/>
          <p:cNvSpPr/>
          <p:nvPr/>
        </p:nvSpPr>
        <p:spPr>
          <a:xfrm>
            <a:off x="4768353" y="3854353"/>
            <a:ext cx="272177" cy="340162"/>
          </a:xfrm>
          <a:prstGeom prst="rect">
            <a:avLst/>
          </a:prstGeom>
          <a:noFill/>
          <a:ln/>
        </p:spPr>
        <p:txBody>
          <a:bodyPr wrap="none" lIns="0" tIns="0" rIns="0" bIns="0" rtlCol="0" anchor="t"/>
          <a:lstStyle/>
          <a:p>
            <a:pPr marL="0" indent="0" algn="l">
              <a:lnSpc>
                <a:spcPts val="3400"/>
              </a:lnSpc>
              <a:buNone/>
            </a:pPr>
            <a:r>
              <a:rPr lang="en-US" sz="2100" dirty="0">
                <a:solidFill>
                  <a:srgbClr val="000000"/>
                </a:solidFill>
                <a:latin typeface="Fraunces Medium" pitchFamily="34" charset="0"/>
                <a:ea typeface="Fraunces Medium" pitchFamily="34" charset="-122"/>
                <a:cs typeface="Fraunces Medium" pitchFamily="34" charset="-120"/>
              </a:rPr>
              <a:t>1</a:t>
            </a:r>
            <a:endParaRPr lang="en-US" sz="2100" dirty="0"/>
          </a:p>
        </p:txBody>
      </p:sp>
      <p:sp>
        <p:nvSpPr>
          <p:cNvPr id="8" name="Text 6"/>
          <p:cNvSpPr/>
          <p:nvPr/>
        </p:nvSpPr>
        <p:spPr>
          <a:xfrm>
            <a:off x="3063676" y="459134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Combined Strength</a:t>
            </a:r>
            <a:endParaRPr lang="en-US" sz="2200" dirty="0"/>
          </a:p>
        </p:txBody>
      </p:sp>
      <p:sp>
        <p:nvSpPr>
          <p:cNvPr id="9" name="Text 7"/>
          <p:cNvSpPr/>
          <p:nvPr/>
        </p:nvSpPr>
        <p:spPr>
          <a:xfrm>
            <a:off x="3063676" y="5081768"/>
            <a:ext cx="3681770" cy="1451610"/>
          </a:xfrm>
          <a:prstGeom prst="rect">
            <a:avLst/>
          </a:prstGeom>
          <a:noFill/>
          <a:ln/>
        </p:spPr>
        <p:txBody>
          <a:bodyPr wrap="square" lIns="0" tIns="0" rIns="0" bIns="0" rtlCol="0" anchor="t"/>
          <a:lstStyle/>
          <a:p>
            <a:pPr>
              <a:lnSpc>
                <a:spcPts val="2850"/>
              </a:lnSpc>
            </a:pPr>
            <a:r>
              <a:rPr lang="en-US" b="1" dirty="0">
                <a:solidFill>
                  <a:schemeClr val="bg1">
                    <a:lumMod val="85000"/>
                  </a:schemeClr>
                </a:solidFill>
              </a:rPr>
              <a:t>The system smoothly uses both ML and Gemini AI together</a:t>
            </a:r>
            <a:r>
              <a:rPr lang="en-US" dirty="0">
                <a:solidFill>
                  <a:schemeClr val="bg1">
                    <a:lumMod val="85000"/>
                  </a:schemeClr>
                </a:solidFill>
              </a:rPr>
              <a:t> </a:t>
            </a:r>
            <a:r>
              <a:rPr lang="en-US" sz="2000" dirty="0">
                <a:solidFill>
                  <a:schemeClr val="bg1">
                    <a:lumMod val="85000"/>
                  </a:schemeClr>
                </a:solidFill>
              </a:rPr>
              <a:t>to make predictions better and give more understanding</a:t>
            </a:r>
            <a:r>
              <a:rPr lang="en-US" dirty="0">
                <a:solidFill>
                  <a:srgbClr val="EBECEF"/>
                </a:solidFill>
                <a:latin typeface="Epilogue" pitchFamily="34" charset="0"/>
                <a:ea typeface="Epilogue" pitchFamily="34" charset="-122"/>
                <a:cs typeface="Epilogue" pitchFamily="34" charset="-120"/>
              </a:rPr>
              <a:t>.</a:t>
            </a:r>
            <a:endParaRPr lang="en-US" dirty="0"/>
          </a:p>
        </p:txBody>
      </p:sp>
      <p:sp>
        <p:nvSpPr>
          <p:cNvPr id="10" name="Shape 8"/>
          <p:cNvSpPr/>
          <p:nvPr/>
        </p:nvSpPr>
        <p:spPr>
          <a:xfrm>
            <a:off x="7327030" y="4501992"/>
            <a:ext cx="4196358" cy="2766298"/>
          </a:xfrm>
          <a:prstGeom prst="roundRect">
            <a:avLst>
              <a:gd name="adj" fmla="val 5289"/>
            </a:avLst>
          </a:prstGeom>
          <a:solidFill>
            <a:srgbClr val="080E26"/>
          </a:solidFill>
          <a:ln/>
        </p:spPr>
      </p:sp>
      <p:sp>
        <p:nvSpPr>
          <p:cNvPr id="11" name="Shape 9"/>
          <p:cNvSpPr/>
          <p:nvPr/>
        </p:nvSpPr>
        <p:spPr>
          <a:xfrm>
            <a:off x="7229554" y="3993894"/>
            <a:ext cx="4196358" cy="121920"/>
          </a:xfrm>
          <a:prstGeom prst="roundRect">
            <a:avLst>
              <a:gd name="adj" fmla="val 78139"/>
            </a:avLst>
          </a:prstGeom>
          <a:solidFill>
            <a:srgbClr val="8C98CA"/>
          </a:solidFill>
          <a:ln/>
        </p:spPr>
      </p:sp>
      <p:sp>
        <p:nvSpPr>
          <p:cNvPr id="12" name="Shape 10"/>
          <p:cNvSpPr/>
          <p:nvPr/>
        </p:nvSpPr>
        <p:spPr>
          <a:xfrm>
            <a:off x="8987452" y="3684212"/>
            <a:ext cx="680442" cy="680442"/>
          </a:xfrm>
          <a:prstGeom prst="roundRect">
            <a:avLst>
              <a:gd name="adj" fmla="val 134383"/>
            </a:avLst>
          </a:prstGeom>
          <a:solidFill>
            <a:srgbClr val="8C98CA"/>
          </a:solidFill>
          <a:ln/>
        </p:spPr>
      </p:sp>
      <p:sp>
        <p:nvSpPr>
          <p:cNvPr id="13" name="Text 11"/>
          <p:cNvSpPr/>
          <p:nvPr/>
        </p:nvSpPr>
        <p:spPr>
          <a:xfrm>
            <a:off x="9191525" y="3854353"/>
            <a:ext cx="272177" cy="340162"/>
          </a:xfrm>
          <a:prstGeom prst="rect">
            <a:avLst/>
          </a:prstGeom>
          <a:noFill/>
          <a:ln/>
        </p:spPr>
        <p:txBody>
          <a:bodyPr wrap="none" lIns="0" tIns="0" rIns="0" bIns="0" rtlCol="0" anchor="t"/>
          <a:lstStyle/>
          <a:p>
            <a:pPr marL="0" indent="0" algn="l">
              <a:lnSpc>
                <a:spcPts val="3400"/>
              </a:lnSpc>
              <a:buNone/>
            </a:pPr>
            <a:r>
              <a:rPr lang="en-US" sz="2100" dirty="0">
                <a:solidFill>
                  <a:srgbClr val="000000"/>
                </a:solidFill>
                <a:latin typeface="Fraunces Medium" pitchFamily="34" charset="0"/>
                <a:ea typeface="Fraunces Medium" pitchFamily="34" charset="-122"/>
                <a:cs typeface="Fraunces Medium" pitchFamily="34" charset="-120"/>
              </a:rPr>
              <a:t>2</a:t>
            </a:r>
            <a:endParaRPr lang="en-US" sz="2100" dirty="0"/>
          </a:p>
        </p:txBody>
      </p:sp>
      <p:sp>
        <p:nvSpPr>
          <p:cNvPr id="16" name="Shape 14"/>
          <p:cNvSpPr/>
          <p:nvPr/>
        </p:nvSpPr>
        <p:spPr>
          <a:xfrm>
            <a:off x="9941023" y="4026457"/>
            <a:ext cx="4196358" cy="2766298"/>
          </a:xfrm>
          <a:prstGeom prst="roundRect">
            <a:avLst>
              <a:gd name="adj" fmla="val 5289"/>
            </a:avLst>
          </a:prstGeom>
          <a:solidFill>
            <a:srgbClr val="080E26"/>
          </a:solidFill>
          <a:ln/>
        </p:spPr>
      </p:sp>
      <p:sp>
        <p:nvSpPr>
          <p:cNvPr id="20" name="Text 18"/>
          <p:cNvSpPr/>
          <p:nvPr/>
        </p:nvSpPr>
        <p:spPr>
          <a:xfrm>
            <a:off x="7648813" y="459134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User Empowerment</a:t>
            </a:r>
            <a:endParaRPr lang="en-US" sz="2200" dirty="0"/>
          </a:p>
        </p:txBody>
      </p:sp>
      <p:sp>
        <p:nvSpPr>
          <p:cNvPr id="21" name="Text 19"/>
          <p:cNvSpPr/>
          <p:nvPr/>
        </p:nvSpPr>
        <p:spPr>
          <a:xfrm>
            <a:off x="7648813" y="5081768"/>
            <a:ext cx="3681770" cy="1451610"/>
          </a:xfrm>
          <a:prstGeom prst="rect">
            <a:avLst/>
          </a:prstGeom>
          <a:noFill/>
          <a:ln/>
        </p:spPr>
        <p:txBody>
          <a:bodyPr wrap="square" lIns="0" tIns="0" rIns="0" bIns="0" rtlCol="0" anchor="t"/>
          <a:lstStyle/>
          <a:p>
            <a:r>
              <a:rPr lang="en-US" sz="2000" b="1" dirty="0">
                <a:solidFill>
                  <a:schemeClr val="bg1">
                    <a:lumMod val="95000"/>
                  </a:schemeClr>
                </a:solidFill>
              </a:rPr>
              <a:t>It helps users easily check if a news headline is real or fake</a:t>
            </a:r>
            <a:r>
              <a:rPr lang="en-US" sz="2000" dirty="0">
                <a:solidFill>
                  <a:schemeClr val="bg1">
                    <a:lumMod val="95000"/>
                  </a:schemeClr>
                </a:solidFill>
              </a:rPr>
              <a:t> and avoid misinformation.</a:t>
            </a:r>
          </a:p>
        </p:txBody>
      </p:sp>
      <p:sp>
        <p:nvSpPr>
          <p:cNvPr id="22" name="Rectangle 21"/>
          <p:cNvSpPr/>
          <p:nvPr/>
        </p:nvSpPr>
        <p:spPr>
          <a:xfrm>
            <a:off x="12405360" y="7376160"/>
            <a:ext cx="2118360" cy="822960"/>
          </a:xfrm>
          <a:prstGeom prst="rect">
            <a:avLst/>
          </a:prstGeom>
          <a:solidFill>
            <a:srgbClr val="080E26"/>
          </a:solidFill>
          <a:ln>
            <a:solidFill>
              <a:srgbClr val="080E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4858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475029" y="7658100"/>
            <a:ext cx="2155371" cy="571500"/>
          </a:xfrm>
          <a:prstGeom prst="rect">
            <a:avLst/>
          </a:prstGeom>
          <a:solidFill>
            <a:srgbClr val="0A1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0"/>
          <p:cNvSpPr/>
          <p:nvPr/>
        </p:nvSpPr>
        <p:spPr>
          <a:xfrm>
            <a:off x="756047" y="332739"/>
            <a:ext cx="5730002" cy="540068"/>
          </a:xfrm>
          <a:prstGeom prst="rect">
            <a:avLst/>
          </a:prstGeom>
          <a:noFill/>
          <a:ln/>
        </p:spPr>
        <p:txBody>
          <a:bodyPr wrap="none" lIns="0" tIns="0" rIns="0" bIns="0" rtlCol="0" anchor="t"/>
          <a:lstStyle/>
          <a:p>
            <a:pPr marL="0" indent="0" algn="l">
              <a:lnSpc>
                <a:spcPts val="4250"/>
              </a:lnSpc>
              <a:buNone/>
            </a:pPr>
            <a:r>
              <a:rPr lang="en-US" sz="3400" dirty="0">
                <a:solidFill>
                  <a:srgbClr val="FFFFFF"/>
                </a:solidFill>
                <a:latin typeface="Fraunces Medium" pitchFamily="34" charset="0"/>
                <a:ea typeface="Fraunces Medium" pitchFamily="34" charset="-122"/>
                <a:cs typeface="Fraunces Medium" pitchFamily="34" charset="-120"/>
              </a:rPr>
              <a:t> Examples to Try!</a:t>
            </a:r>
          </a:p>
          <a:p>
            <a:pPr marL="0" indent="0" algn="l">
              <a:lnSpc>
                <a:spcPts val="4250"/>
              </a:lnSpc>
              <a:buNone/>
            </a:pPr>
            <a:endParaRPr lang="en-US" sz="3400" dirty="0"/>
          </a:p>
        </p:txBody>
      </p:sp>
      <p:pic>
        <p:nvPicPr>
          <p:cNvPr id="6" name="Picture 5"/>
          <p:cNvPicPr>
            <a:picLocks noChangeAspect="1"/>
          </p:cNvPicPr>
          <p:nvPr/>
        </p:nvPicPr>
        <p:blipFill>
          <a:blip r:embed="rId2"/>
          <a:stretch>
            <a:fillRect/>
          </a:stretch>
        </p:blipFill>
        <p:spPr>
          <a:xfrm>
            <a:off x="391887" y="954452"/>
            <a:ext cx="13704604" cy="596758"/>
          </a:xfrm>
          <a:prstGeom prst="rect">
            <a:avLst/>
          </a:prstGeom>
        </p:spPr>
      </p:pic>
      <p:sp>
        <p:nvSpPr>
          <p:cNvPr id="8" name="TextBox 7"/>
          <p:cNvSpPr txBox="1"/>
          <p:nvPr/>
        </p:nvSpPr>
        <p:spPr>
          <a:xfrm>
            <a:off x="391886" y="1623100"/>
            <a:ext cx="2787253" cy="1323439"/>
          </a:xfrm>
          <a:prstGeom prst="rect">
            <a:avLst/>
          </a:prstGeom>
          <a:noFill/>
        </p:spPr>
        <p:txBody>
          <a:bodyPr wrap="square" rtlCol="0">
            <a:spAutoFit/>
          </a:bodyPr>
          <a:lstStyle/>
          <a:p>
            <a:r>
              <a:rPr lang="en-US" sz="2000" dirty="0">
                <a:solidFill>
                  <a:schemeClr val="bg1"/>
                </a:solidFill>
              </a:rPr>
              <a:t>Lena </a:t>
            </a:r>
            <a:r>
              <a:rPr lang="en-US" sz="2000" dirty="0" err="1">
                <a:solidFill>
                  <a:schemeClr val="bg1"/>
                </a:solidFill>
              </a:rPr>
              <a:t>Cervin</a:t>
            </a:r>
            <a:r>
              <a:rPr lang="en-US" sz="2000" dirty="0">
                <a:solidFill>
                  <a:schemeClr val="bg1"/>
                </a:solidFill>
              </a:rPr>
              <a:t> withdraws controversial plan on social security reform in Northbridge</a:t>
            </a:r>
          </a:p>
        </p:txBody>
      </p:sp>
      <p:sp>
        <p:nvSpPr>
          <p:cNvPr id="9" name="Rectangle 8"/>
          <p:cNvSpPr/>
          <p:nvPr/>
        </p:nvSpPr>
        <p:spPr>
          <a:xfrm>
            <a:off x="391887" y="3795283"/>
            <a:ext cx="2787253" cy="1477328"/>
          </a:xfrm>
          <a:prstGeom prst="rect">
            <a:avLst/>
          </a:prstGeom>
        </p:spPr>
        <p:txBody>
          <a:bodyPr wrap="square">
            <a:spAutoFit/>
          </a:bodyPr>
          <a:lstStyle/>
          <a:p>
            <a:r>
              <a:rPr lang="en-US" dirty="0">
                <a:solidFill>
                  <a:schemeClr val="bg1"/>
                </a:solidFill>
              </a:rPr>
              <a:t>Nova Dunmore blocks symbolic </a:t>
            </a:r>
          </a:p>
          <a:p>
            <a:r>
              <a:rPr lang="en-US" dirty="0">
                <a:solidFill>
                  <a:schemeClr val="bg1"/>
                </a:solidFill>
              </a:rPr>
              <a:t>plan on veterans benefits reform in the Western District</a:t>
            </a:r>
          </a:p>
        </p:txBody>
      </p:sp>
      <p:sp>
        <p:nvSpPr>
          <p:cNvPr id="10" name="TextBox 9"/>
          <p:cNvSpPr txBox="1"/>
          <p:nvPr/>
        </p:nvSpPr>
        <p:spPr>
          <a:xfrm>
            <a:off x="321129" y="5928743"/>
            <a:ext cx="2787253" cy="1323439"/>
          </a:xfrm>
          <a:prstGeom prst="rect">
            <a:avLst/>
          </a:prstGeom>
          <a:noFill/>
        </p:spPr>
        <p:txBody>
          <a:bodyPr wrap="square" rtlCol="0">
            <a:spAutoFit/>
          </a:bodyPr>
          <a:lstStyle/>
          <a:p>
            <a:r>
              <a:rPr lang="en-US" sz="2000" dirty="0">
                <a:solidFill>
                  <a:schemeClr val="bg1"/>
                </a:solidFill>
              </a:rPr>
              <a:t>Senator McConnell demands immediate action on Supreme Court nominee impasse</a:t>
            </a:r>
          </a:p>
        </p:txBody>
      </p:sp>
      <p:sp>
        <p:nvSpPr>
          <p:cNvPr id="11" name="Rectangle 10"/>
          <p:cNvSpPr/>
          <p:nvPr/>
        </p:nvSpPr>
        <p:spPr>
          <a:xfrm>
            <a:off x="3179139" y="1695696"/>
            <a:ext cx="7107861" cy="2031325"/>
          </a:xfrm>
          <a:prstGeom prst="rect">
            <a:avLst/>
          </a:prstGeom>
        </p:spPr>
        <p:txBody>
          <a:bodyPr wrap="square">
            <a:spAutoFit/>
          </a:bodyPr>
          <a:lstStyle/>
          <a:p>
            <a:r>
              <a:rPr lang="en-US" dirty="0">
                <a:solidFill>
                  <a:schemeClr val="bg1"/>
                </a:solidFill>
              </a:rPr>
              <a:t>In Southgate, Tomas Belmont, a member of the Conservative Front, endorses a proposal aimed at climate regulation affecting communities across the Southern Shore. The measure, described by supporters as </a:t>
            </a:r>
            <a:r>
              <a:rPr lang="en-US" b="1" dirty="0">
                <a:solidFill>
                  <a:schemeClr val="bg1"/>
                </a:solidFill>
              </a:rPr>
              <a:t>controversial</a:t>
            </a:r>
            <a:r>
              <a:rPr lang="en-US" dirty="0">
                <a:solidFill>
                  <a:schemeClr val="bg1"/>
                </a:solidFill>
              </a:rPr>
              <a:t>, would allocate new funding and change existing regulations to address long-standing concerns. Opponents argue the plan may have unintended consequences and call for further study and public hearings before any action is taken.</a:t>
            </a:r>
          </a:p>
        </p:txBody>
      </p:sp>
      <p:sp>
        <p:nvSpPr>
          <p:cNvPr id="12" name="Rectangle 11"/>
          <p:cNvSpPr/>
          <p:nvPr/>
        </p:nvSpPr>
        <p:spPr>
          <a:xfrm>
            <a:off x="3179139" y="3803085"/>
            <a:ext cx="7826318" cy="2031325"/>
          </a:xfrm>
          <a:prstGeom prst="rect">
            <a:avLst/>
          </a:prstGeom>
        </p:spPr>
        <p:txBody>
          <a:bodyPr wrap="square">
            <a:spAutoFit/>
          </a:bodyPr>
          <a:lstStyle/>
          <a:p>
            <a:r>
              <a:rPr lang="en-US" dirty="0">
                <a:solidFill>
                  <a:schemeClr val="bg1"/>
                </a:solidFill>
              </a:rPr>
              <a:t>In Riverton, Alden Graft, a member of the New Unity Party, withdraws a proposal aimed at education funding affecting communities across Midland District. The measure, described by supporters as </a:t>
            </a:r>
            <a:r>
              <a:rPr lang="en-US" b="1" dirty="0">
                <a:solidFill>
                  <a:schemeClr val="bg1"/>
                </a:solidFill>
              </a:rPr>
              <a:t>symbolic</a:t>
            </a:r>
            <a:r>
              <a:rPr lang="en-US" dirty="0">
                <a:solidFill>
                  <a:schemeClr val="bg1"/>
                </a:solidFill>
              </a:rPr>
              <a:t>, would allocate new funding and change existing regulations to address long-standing concerns. Opponents argue the plan may have unintended consequences and call for further study and public hearings before any action is taken. Analysts say the proposal is unlikely to pass before the end of the current legislative session.</a:t>
            </a:r>
          </a:p>
        </p:txBody>
      </p:sp>
      <p:sp>
        <p:nvSpPr>
          <p:cNvPr id="13" name="Rectangle 12"/>
          <p:cNvSpPr/>
          <p:nvPr/>
        </p:nvSpPr>
        <p:spPr>
          <a:xfrm>
            <a:off x="3108382" y="5928741"/>
            <a:ext cx="7967832" cy="1754326"/>
          </a:xfrm>
          <a:prstGeom prst="rect">
            <a:avLst/>
          </a:prstGeom>
        </p:spPr>
        <p:txBody>
          <a:bodyPr wrap="square">
            <a:spAutoFit/>
          </a:bodyPr>
          <a:lstStyle/>
          <a:p>
            <a:r>
              <a:rPr lang="en-US" dirty="0">
                <a:solidFill>
                  <a:schemeClr val="bg1"/>
                </a:solidFill>
              </a:rPr>
              <a:t>WASHINGTON D.C. - Senate Majority Leader Mitch McConnell today delivered a fiery speech from the Senate floor, pressuring Democrats to allow a vote on the President's latest Supreme Court nomination. McConnell stated that the current political impasse is damaging to the integrity of the judicial branch and that the Senate must fulfill its constitutional duty. Minority leaders responded by calling for a more moderate nominee and arguing the current selection is too divisive.</a:t>
            </a:r>
          </a:p>
        </p:txBody>
      </p:sp>
      <p:sp>
        <p:nvSpPr>
          <p:cNvPr id="14" name="Rectangle 13"/>
          <p:cNvSpPr/>
          <p:nvPr/>
        </p:nvSpPr>
        <p:spPr>
          <a:xfrm>
            <a:off x="10345207" y="1715432"/>
            <a:ext cx="758221" cy="400110"/>
          </a:xfrm>
          <a:prstGeom prst="rect">
            <a:avLst/>
          </a:prstGeom>
        </p:spPr>
        <p:txBody>
          <a:bodyPr wrap="none">
            <a:spAutoFit/>
          </a:bodyPr>
          <a:lstStyle/>
          <a:p>
            <a:r>
              <a:rPr lang="en-US" sz="2000" dirty="0">
                <a:solidFill>
                  <a:schemeClr val="bg1"/>
                </a:solidFill>
              </a:rPr>
              <a:t>News</a:t>
            </a:r>
          </a:p>
        </p:txBody>
      </p:sp>
      <p:sp>
        <p:nvSpPr>
          <p:cNvPr id="15" name="Rectangle 14"/>
          <p:cNvSpPr/>
          <p:nvPr/>
        </p:nvSpPr>
        <p:spPr>
          <a:xfrm>
            <a:off x="10724317" y="4235323"/>
            <a:ext cx="1367682" cy="369332"/>
          </a:xfrm>
          <a:prstGeom prst="rect">
            <a:avLst/>
          </a:prstGeom>
        </p:spPr>
        <p:txBody>
          <a:bodyPr wrap="none">
            <a:spAutoFit/>
          </a:bodyPr>
          <a:lstStyle/>
          <a:p>
            <a:r>
              <a:rPr lang="en-US">
                <a:solidFill>
                  <a:schemeClr val="bg1"/>
                </a:solidFill>
              </a:rPr>
              <a:t>politicsNews</a:t>
            </a:r>
            <a:endParaRPr lang="en-US" dirty="0">
              <a:solidFill>
                <a:schemeClr val="bg1"/>
              </a:solidFill>
            </a:endParaRPr>
          </a:p>
        </p:txBody>
      </p:sp>
      <p:sp>
        <p:nvSpPr>
          <p:cNvPr id="16" name="Rectangle 15"/>
          <p:cNvSpPr/>
          <p:nvPr/>
        </p:nvSpPr>
        <p:spPr>
          <a:xfrm>
            <a:off x="10844059" y="6164643"/>
            <a:ext cx="1367682" cy="369332"/>
          </a:xfrm>
          <a:prstGeom prst="rect">
            <a:avLst/>
          </a:prstGeom>
        </p:spPr>
        <p:txBody>
          <a:bodyPr wrap="none">
            <a:spAutoFit/>
          </a:bodyPr>
          <a:lstStyle/>
          <a:p>
            <a:r>
              <a:rPr lang="en-US">
                <a:solidFill>
                  <a:schemeClr val="bg1"/>
                </a:solidFill>
              </a:rPr>
              <a:t>politicsNews</a:t>
            </a:r>
            <a:endParaRPr lang="en-US" dirty="0">
              <a:solidFill>
                <a:schemeClr val="bg1"/>
              </a:solidFill>
            </a:endParaRPr>
          </a:p>
        </p:txBody>
      </p:sp>
      <p:sp>
        <p:nvSpPr>
          <p:cNvPr id="17" name="Rectangle 16"/>
          <p:cNvSpPr/>
          <p:nvPr/>
        </p:nvSpPr>
        <p:spPr>
          <a:xfrm>
            <a:off x="11788799" y="1756424"/>
            <a:ext cx="1111202" cy="369332"/>
          </a:xfrm>
          <a:prstGeom prst="rect">
            <a:avLst/>
          </a:prstGeom>
        </p:spPr>
        <p:txBody>
          <a:bodyPr wrap="none">
            <a:spAutoFit/>
          </a:bodyPr>
          <a:lstStyle/>
          <a:p>
            <a:r>
              <a:rPr lang="en-US" dirty="0">
                <a:solidFill>
                  <a:schemeClr val="bg1"/>
                </a:solidFill>
              </a:rPr>
              <a:t>12-Jun-18</a:t>
            </a:r>
          </a:p>
        </p:txBody>
      </p:sp>
      <p:sp>
        <p:nvSpPr>
          <p:cNvPr id="18" name="Rectangle 17"/>
          <p:cNvSpPr/>
          <p:nvPr/>
        </p:nvSpPr>
        <p:spPr>
          <a:xfrm>
            <a:off x="12211741" y="4235323"/>
            <a:ext cx="1196738" cy="369332"/>
          </a:xfrm>
          <a:prstGeom prst="rect">
            <a:avLst/>
          </a:prstGeom>
        </p:spPr>
        <p:txBody>
          <a:bodyPr wrap="none">
            <a:spAutoFit/>
          </a:bodyPr>
          <a:lstStyle/>
          <a:p>
            <a:r>
              <a:rPr lang="en-US" dirty="0">
                <a:solidFill>
                  <a:schemeClr val="bg1"/>
                </a:solidFill>
              </a:rPr>
              <a:t>20-sept-21</a:t>
            </a:r>
          </a:p>
        </p:txBody>
      </p:sp>
      <p:sp>
        <p:nvSpPr>
          <p:cNvPr id="19" name="Rectangle 18"/>
          <p:cNvSpPr/>
          <p:nvPr/>
        </p:nvSpPr>
        <p:spPr>
          <a:xfrm>
            <a:off x="12211741" y="6164643"/>
            <a:ext cx="1168910" cy="369332"/>
          </a:xfrm>
          <a:prstGeom prst="rect">
            <a:avLst/>
          </a:prstGeom>
        </p:spPr>
        <p:txBody>
          <a:bodyPr wrap="none">
            <a:spAutoFit/>
          </a:bodyPr>
          <a:lstStyle/>
          <a:p>
            <a:r>
              <a:rPr lang="en-US" dirty="0">
                <a:solidFill>
                  <a:schemeClr val="bg1"/>
                </a:solidFill>
              </a:rPr>
              <a:t>05-mar-17</a:t>
            </a:r>
          </a:p>
        </p:txBody>
      </p:sp>
      <p:sp>
        <p:nvSpPr>
          <p:cNvPr id="20" name="Rectangle 19"/>
          <p:cNvSpPr/>
          <p:nvPr/>
        </p:nvSpPr>
        <p:spPr>
          <a:xfrm>
            <a:off x="13173603" y="1741035"/>
            <a:ext cx="656846" cy="400110"/>
          </a:xfrm>
          <a:prstGeom prst="rect">
            <a:avLst/>
          </a:prstGeom>
        </p:spPr>
        <p:txBody>
          <a:bodyPr wrap="none">
            <a:spAutoFit/>
          </a:bodyPr>
          <a:lstStyle/>
          <a:p>
            <a:r>
              <a:rPr lang="en-US" sz="2000" dirty="0">
                <a:solidFill>
                  <a:schemeClr val="bg1"/>
                </a:solidFill>
              </a:rPr>
              <a:t>Fake</a:t>
            </a:r>
          </a:p>
        </p:txBody>
      </p:sp>
      <p:sp>
        <p:nvSpPr>
          <p:cNvPr id="21" name="Rectangle 20"/>
          <p:cNvSpPr/>
          <p:nvPr/>
        </p:nvSpPr>
        <p:spPr>
          <a:xfrm>
            <a:off x="13439645" y="4195761"/>
            <a:ext cx="656846" cy="400110"/>
          </a:xfrm>
          <a:prstGeom prst="rect">
            <a:avLst/>
          </a:prstGeom>
        </p:spPr>
        <p:txBody>
          <a:bodyPr wrap="none">
            <a:spAutoFit/>
          </a:bodyPr>
          <a:lstStyle/>
          <a:p>
            <a:r>
              <a:rPr lang="en-US" sz="2000" dirty="0">
                <a:solidFill>
                  <a:schemeClr val="bg1"/>
                </a:solidFill>
              </a:rPr>
              <a:t>Fake</a:t>
            </a:r>
          </a:p>
        </p:txBody>
      </p:sp>
      <p:sp>
        <p:nvSpPr>
          <p:cNvPr id="22" name="Rectangle 21"/>
          <p:cNvSpPr/>
          <p:nvPr/>
        </p:nvSpPr>
        <p:spPr>
          <a:xfrm>
            <a:off x="13654426" y="6164643"/>
            <a:ext cx="630622" cy="400110"/>
          </a:xfrm>
          <a:prstGeom prst="rect">
            <a:avLst/>
          </a:prstGeom>
        </p:spPr>
        <p:txBody>
          <a:bodyPr wrap="none">
            <a:spAutoFit/>
          </a:bodyPr>
          <a:lstStyle/>
          <a:p>
            <a:r>
              <a:rPr lang="en-US" sz="2000" dirty="0">
                <a:solidFill>
                  <a:schemeClr val="bg1"/>
                </a:solidFill>
              </a:rPr>
              <a:t>Real</a:t>
            </a:r>
          </a:p>
        </p:txBody>
      </p:sp>
    </p:spTree>
    <p:extLst>
      <p:ext uri="{BB962C8B-B14F-4D97-AF65-F5344CB8AC3E}">
        <p14:creationId xmlns:p14="http://schemas.microsoft.com/office/powerpoint/2010/main" val="2772446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Shape 0"/>
          <p:cNvSpPr/>
          <p:nvPr/>
        </p:nvSpPr>
        <p:spPr>
          <a:xfrm>
            <a:off x="6280190" y="2780109"/>
            <a:ext cx="7556421" cy="2669262"/>
          </a:xfrm>
          <a:prstGeom prst="roundRect">
            <a:avLst>
              <a:gd name="adj" fmla="val 5481"/>
            </a:avLst>
          </a:prstGeom>
          <a:solidFill>
            <a:srgbClr val="080E26"/>
          </a:solidFill>
          <a:ln w="30480">
            <a:solidFill>
              <a:srgbClr val="414A70"/>
            </a:solidFill>
            <a:prstDash val="solid"/>
          </a:ln>
        </p:spPr>
      </p:sp>
      <p:sp>
        <p:nvSpPr>
          <p:cNvPr id="4" name="Shape 1"/>
          <p:cNvSpPr/>
          <p:nvPr/>
        </p:nvSpPr>
        <p:spPr>
          <a:xfrm>
            <a:off x="6249710" y="2780109"/>
            <a:ext cx="121920" cy="2669262"/>
          </a:xfrm>
          <a:prstGeom prst="roundRect">
            <a:avLst>
              <a:gd name="adj" fmla="val 78139"/>
            </a:avLst>
          </a:prstGeom>
          <a:solidFill>
            <a:srgbClr val="8C98CA"/>
          </a:solidFill>
          <a:ln/>
        </p:spPr>
      </p:sp>
      <p:sp>
        <p:nvSpPr>
          <p:cNvPr id="5" name="Text 2"/>
          <p:cNvSpPr/>
          <p:nvPr/>
        </p:nvSpPr>
        <p:spPr>
          <a:xfrm>
            <a:off x="6628924" y="3037403"/>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EBECEF"/>
                </a:solidFill>
                <a:latin typeface="Fraunces Medium" pitchFamily="34" charset="0"/>
                <a:ea typeface="Fraunces Medium" pitchFamily="34" charset="-122"/>
                <a:cs typeface="Fraunces Medium" pitchFamily="34" charset="-120"/>
              </a:rPr>
              <a:t>Project Overview &amp; </a:t>
            </a:r>
            <a:r>
              <a:rPr lang="en-US" sz="3550" dirty="0" err="1">
                <a:solidFill>
                  <a:srgbClr val="EBECEF"/>
                </a:solidFill>
                <a:latin typeface="Fraunces Medium" pitchFamily="34" charset="0"/>
                <a:ea typeface="Fraunces Medium" pitchFamily="34" charset="-122"/>
                <a:cs typeface="Fraunces Medium" pitchFamily="34" charset="-120"/>
              </a:rPr>
              <a:t>IDea</a:t>
            </a:r>
            <a:endParaRPr lang="en-US" sz="3550" dirty="0">
              <a:solidFill>
                <a:srgbClr val="EBECEF"/>
              </a:solidFill>
              <a:latin typeface="Fraunces Medium" pitchFamily="34" charset="0"/>
              <a:ea typeface="Fraunces Medium" pitchFamily="34" charset="-122"/>
              <a:cs typeface="Fraunces Medium" pitchFamily="34" charset="-120"/>
            </a:endParaRPr>
          </a:p>
        </p:txBody>
      </p:sp>
      <p:sp>
        <p:nvSpPr>
          <p:cNvPr id="6" name="Text 3"/>
          <p:cNvSpPr/>
          <p:nvPr/>
        </p:nvSpPr>
        <p:spPr>
          <a:xfrm>
            <a:off x="6628924" y="3740468"/>
            <a:ext cx="6950393" cy="1451610"/>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project, the Fake News Detector, aims to automatically classify news headlines as either real or fake. By integrating traditional machine learning with advanced AI capabilities, we provide a robust solution for discerning journalistic integrity.</a:t>
            </a:r>
            <a:endParaRPr lang="en-US" sz="1750" dirty="0"/>
          </a:p>
        </p:txBody>
      </p:sp>
      <p:sp>
        <p:nvSpPr>
          <p:cNvPr id="8" name="Rectangle 7"/>
          <p:cNvSpPr/>
          <p:nvPr/>
        </p:nvSpPr>
        <p:spPr>
          <a:xfrm>
            <a:off x="12405360" y="7376160"/>
            <a:ext cx="2118360" cy="822960"/>
          </a:xfrm>
          <a:prstGeom prst="rect">
            <a:avLst/>
          </a:prstGeom>
          <a:solidFill>
            <a:srgbClr val="080E26"/>
          </a:solidFill>
          <a:ln>
            <a:solidFill>
              <a:srgbClr val="080E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807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43100" y="2334985"/>
            <a:ext cx="8997976" cy="1015663"/>
          </a:xfrm>
          <a:prstGeom prst="rect">
            <a:avLst/>
          </a:prstGeom>
          <a:noFill/>
        </p:spPr>
        <p:txBody>
          <a:bodyPr wrap="none" rtlCol="0">
            <a:spAutoFit/>
          </a:bodyPr>
          <a:lstStyle/>
          <a:p>
            <a:pPr marL="857250" indent="-857250">
              <a:buFont typeface="Wingdings" panose="05000000000000000000" pitchFamily="2" charset="2"/>
              <a:buChar char="Ø"/>
            </a:pPr>
            <a:r>
              <a:rPr lang="en-US" sz="6000" b="1" dirty="0">
                <a:solidFill>
                  <a:srgbClr val="EBECEF"/>
                </a:solidFill>
                <a:latin typeface="Fraunces Medium" pitchFamily="34" charset="0"/>
                <a:ea typeface="Fraunces Medium" pitchFamily="34" charset="-122"/>
                <a:cs typeface="Fraunces Medium" pitchFamily="34" charset="-120"/>
              </a:rPr>
              <a:t>Tour to Project Output..</a:t>
            </a:r>
          </a:p>
        </p:txBody>
      </p:sp>
      <p:sp>
        <p:nvSpPr>
          <p:cNvPr id="3" name="Rectangle 2"/>
          <p:cNvSpPr/>
          <p:nvPr/>
        </p:nvSpPr>
        <p:spPr>
          <a:xfrm>
            <a:off x="12475029" y="7658100"/>
            <a:ext cx="2155371" cy="571500"/>
          </a:xfrm>
          <a:prstGeom prst="rect">
            <a:avLst/>
          </a:prstGeom>
          <a:solidFill>
            <a:srgbClr val="0A15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3270738" y="3350648"/>
            <a:ext cx="4064511" cy="369332"/>
          </a:xfrm>
          <a:prstGeom prst="rect">
            <a:avLst/>
          </a:prstGeom>
          <a:noFill/>
        </p:spPr>
        <p:txBody>
          <a:bodyPr wrap="none" rtlCol="0">
            <a:spAutoFit/>
          </a:bodyPr>
          <a:lstStyle/>
          <a:p>
            <a:r>
              <a:rPr lang="en-US" dirty="0">
                <a:solidFill>
                  <a:schemeClr val="bg1"/>
                </a:solidFill>
              </a:rPr>
              <a:t>Then we will go to Backend of the Project</a:t>
            </a:r>
          </a:p>
        </p:txBody>
      </p:sp>
    </p:spTree>
    <p:extLst>
      <p:ext uri="{BB962C8B-B14F-4D97-AF65-F5344CB8AC3E}">
        <p14:creationId xmlns:p14="http://schemas.microsoft.com/office/powerpoint/2010/main" val="844256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960239"/>
            <a:ext cx="9188291" cy="566976"/>
          </a:xfrm>
          <a:prstGeom prst="rect">
            <a:avLst/>
          </a:prstGeom>
          <a:noFill/>
          <a:ln/>
        </p:spPr>
        <p:txBody>
          <a:bodyPr wrap="none" lIns="0" tIns="0" rIns="0" bIns="0" rtlCol="0" anchor="t"/>
          <a:lstStyle/>
          <a:p>
            <a:pPr marL="0" indent="0" algn="l">
              <a:lnSpc>
                <a:spcPts val="4450"/>
              </a:lnSpc>
              <a:buNone/>
            </a:pPr>
            <a:r>
              <a:rPr lang="en-US" sz="3550" dirty="0">
                <a:solidFill>
                  <a:srgbClr val="FFFFFF"/>
                </a:solidFill>
                <a:latin typeface="Fraunces Medium" pitchFamily="34" charset="0"/>
                <a:ea typeface="Fraunces Medium" pitchFamily="34" charset="-122"/>
                <a:cs typeface="Fraunces Medium" pitchFamily="34" charset="-120"/>
              </a:rPr>
              <a:t>Data Preprocessing: Refining the Raw Text</a:t>
            </a:r>
            <a:endParaRPr lang="en-US" sz="3550" dirty="0"/>
          </a:p>
        </p:txBody>
      </p:sp>
      <p:sp>
        <p:nvSpPr>
          <p:cNvPr id="3" name="Text 1"/>
          <p:cNvSpPr/>
          <p:nvPr/>
        </p:nvSpPr>
        <p:spPr>
          <a:xfrm>
            <a:off x="793790" y="1867376"/>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Before any machine learning model can analyze text, it needs to be cleaned and structured. This crucial step ensures that our models receive consistent and meaningful input.</a:t>
            </a:r>
            <a:endParaRPr lang="en-US" sz="1750" dirty="0"/>
          </a:p>
        </p:txBody>
      </p:sp>
      <p:sp>
        <p:nvSpPr>
          <p:cNvPr id="4" name="Text 2"/>
          <p:cNvSpPr/>
          <p:nvPr/>
        </p:nvSpPr>
        <p:spPr>
          <a:xfrm>
            <a:off x="793790" y="284833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Fraunces Light" pitchFamily="34" charset="0"/>
                <a:ea typeface="Fraunces Light" pitchFamily="34" charset="-122"/>
                <a:cs typeface="Fraunces Light" pitchFamily="34" charset="-120"/>
              </a:rPr>
              <a:t>01</a:t>
            </a:r>
            <a:endParaRPr lang="en-US" sz="1750" dirty="0"/>
          </a:p>
        </p:txBody>
      </p:sp>
      <p:sp>
        <p:nvSpPr>
          <p:cNvPr id="5" name="Shape 3"/>
          <p:cNvSpPr/>
          <p:nvPr/>
        </p:nvSpPr>
        <p:spPr>
          <a:xfrm>
            <a:off x="793790" y="3203377"/>
            <a:ext cx="6407944" cy="30480"/>
          </a:xfrm>
          <a:prstGeom prst="rect">
            <a:avLst/>
          </a:prstGeom>
          <a:solidFill>
            <a:srgbClr val="8C98CA"/>
          </a:solidFill>
          <a:ln/>
        </p:spPr>
      </p:sp>
      <p:sp>
        <p:nvSpPr>
          <p:cNvPr id="6" name="Text 4"/>
          <p:cNvSpPr/>
          <p:nvPr/>
        </p:nvSpPr>
        <p:spPr>
          <a:xfrm>
            <a:off x="793790" y="3377684"/>
            <a:ext cx="2835235" cy="354330"/>
          </a:xfrm>
          <a:prstGeom prst="rect">
            <a:avLst/>
          </a:prstGeom>
          <a:noFill/>
          <a:ln/>
        </p:spPr>
        <p:txBody>
          <a:bodyPr wrap="none" lIns="0" tIns="0" rIns="0" bIns="0" rtlCol="0" anchor="t"/>
          <a:lstStyle/>
          <a:p>
            <a:pPr>
              <a:lnSpc>
                <a:spcPts val="2750"/>
              </a:lnSpc>
            </a:pPr>
            <a:r>
              <a:rPr lang="en-US" sz="2200" dirty="0">
                <a:solidFill>
                  <a:srgbClr val="EBECEF"/>
                </a:solidFill>
                <a:latin typeface="Fraunces Medium" pitchFamily="34" charset="0"/>
                <a:ea typeface="Fraunces Medium" pitchFamily="34" charset="-122"/>
                <a:cs typeface="Fraunces Medium" pitchFamily="34" charset="-120"/>
              </a:rPr>
              <a:t>Remove useless columns &amp; missing values</a:t>
            </a:r>
          </a:p>
        </p:txBody>
      </p:sp>
      <p:sp>
        <p:nvSpPr>
          <p:cNvPr id="7" name="Text 5"/>
          <p:cNvSpPr/>
          <p:nvPr/>
        </p:nvSpPr>
        <p:spPr>
          <a:xfrm>
            <a:off x="907197" y="3875186"/>
            <a:ext cx="6407944" cy="725805"/>
          </a:xfrm>
          <a:prstGeom prst="rect">
            <a:avLst/>
          </a:prstGeom>
          <a:noFill/>
          <a:ln/>
        </p:spPr>
        <p:txBody>
          <a:bodyPr wrap="square" lIns="0" tIns="0" rIns="0" bIns="0" rtlCol="0" anchor="t"/>
          <a:lstStyle/>
          <a:p>
            <a:r>
              <a:rPr lang="en-US" sz="1750" dirty="0">
                <a:solidFill>
                  <a:srgbClr val="EBECEF"/>
                </a:solidFill>
                <a:latin typeface="Epilogue" pitchFamily="34" charset="0"/>
                <a:ea typeface="Epilogue" pitchFamily="34" charset="-122"/>
                <a:cs typeface="Epilogue" pitchFamily="34" charset="-120"/>
              </a:rPr>
              <a:t>Removes useless or duplicate columns, so Ensures no empty rows go into training</a:t>
            </a:r>
          </a:p>
        </p:txBody>
      </p:sp>
      <p:sp>
        <p:nvSpPr>
          <p:cNvPr id="8" name="Text 6"/>
          <p:cNvSpPr/>
          <p:nvPr/>
        </p:nvSpPr>
        <p:spPr>
          <a:xfrm>
            <a:off x="7428548" y="284833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Fraunces Light" pitchFamily="34" charset="0"/>
                <a:ea typeface="Fraunces Light" pitchFamily="34" charset="-122"/>
                <a:cs typeface="Fraunces Light" pitchFamily="34" charset="-120"/>
              </a:rPr>
              <a:t>02</a:t>
            </a:r>
            <a:endParaRPr lang="en-US" sz="1750" dirty="0"/>
          </a:p>
        </p:txBody>
      </p:sp>
      <p:sp>
        <p:nvSpPr>
          <p:cNvPr id="9" name="Shape 7"/>
          <p:cNvSpPr/>
          <p:nvPr/>
        </p:nvSpPr>
        <p:spPr>
          <a:xfrm>
            <a:off x="7428548" y="3203377"/>
            <a:ext cx="6408063" cy="30480"/>
          </a:xfrm>
          <a:prstGeom prst="rect">
            <a:avLst/>
          </a:prstGeom>
          <a:solidFill>
            <a:srgbClr val="8C98CA"/>
          </a:solidFill>
          <a:ln/>
        </p:spPr>
      </p:sp>
      <p:sp>
        <p:nvSpPr>
          <p:cNvPr id="10" name="Text 8"/>
          <p:cNvSpPr/>
          <p:nvPr/>
        </p:nvSpPr>
        <p:spPr>
          <a:xfrm>
            <a:off x="7428548" y="3377684"/>
            <a:ext cx="2835235" cy="354330"/>
          </a:xfrm>
          <a:prstGeom prst="rect">
            <a:avLst/>
          </a:prstGeom>
          <a:noFill/>
          <a:ln/>
        </p:spPr>
        <p:txBody>
          <a:bodyPr wrap="none" lIns="0" tIns="0" rIns="0" bIns="0" rtlCol="0" anchor="t"/>
          <a:lstStyle/>
          <a:p>
            <a:pPr>
              <a:lnSpc>
                <a:spcPts val="2750"/>
              </a:lnSpc>
            </a:pPr>
            <a:r>
              <a:rPr lang="en-US" sz="2200" dirty="0">
                <a:solidFill>
                  <a:srgbClr val="EBECEF"/>
                </a:solidFill>
                <a:latin typeface="Fraunces Medium" pitchFamily="34" charset="0"/>
                <a:ea typeface="Fraunces Medium" pitchFamily="34" charset="-122"/>
                <a:cs typeface="Fraunces Medium" pitchFamily="34" charset="-120"/>
              </a:rPr>
              <a:t>Convert Text to Lowercase</a:t>
            </a:r>
          </a:p>
        </p:txBody>
      </p:sp>
      <p:sp>
        <p:nvSpPr>
          <p:cNvPr id="11" name="Text 9"/>
          <p:cNvSpPr/>
          <p:nvPr/>
        </p:nvSpPr>
        <p:spPr>
          <a:xfrm>
            <a:off x="7428548" y="3868103"/>
            <a:ext cx="6408063" cy="1088708"/>
          </a:xfrm>
          <a:prstGeom prst="rect">
            <a:avLst/>
          </a:prstGeom>
          <a:noFill/>
          <a:ln/>
        </p:spPr>
        <p:txBody>
          <a:bodyPr wrap="square" lIns="0" tIns="0" rIns="0" bIns="0" rtlCol="0" anchor="t"/>
          <a:lstStyle/>
          <a:p>
            <a:pPr>
              <a:lnSpc>
                <a:spcPts val="2850"/>
              </a:lnSpc>
            </a:pPr>
            <a:r>
              <a:rPr lang="en-US" sz="1750" dirty="0">
                <a:solidFill>
                  <a:srgbClr val="EBECEF"/>
                </a:solidFill>
                <a:latin typeface="Epilogue" pitchFamily="34" charset="0"/>
                <a:ea typeface="Epilogue" pitchFamily="34" charset="-122"/>
                <a:cs typeface="Epilogue" pitchFamily="34" charset="-120"/>
              </a:rPr>
              <a:t>"Trump" ≈ "trump"</a:t>
            </a:r>
            <a:br>
              <a:rPr lang="en-US" sz="1750" dirty="0">
                <a:solidFill>
                  <a:srgbClr val="EBECEF"/>
                </a:solidFill>
                <a:latin typeface="Epilogue" pitchFamily="34" charset="0"/>
                <a:ea typeface="Epilogue" pitchFamily="34" charset="-122"/>
                <a:cs typeface="Epilogue" pitchFamily="34" charset="-120"/>
              </a:rPr>
            </a:br>
            <a:r>
              <a:rPr lang="en-US" sz="1750" dirty="0">
                <a:solidFill>
                  <a:srgbClr val="EBECEF"/>
                </a:solidFill>
                <a:latin typeface="Epilogue" pitchFamily="34" charset="0"/>
                <a:ea typeface="Epilogue" pitchFamily="34" charset="-122"/>
                <a:cs typeface="Epilogue" pitchFamily="34" charset="-120"/>
              </a:rPr>
              <a:t>Reduces vocabulary size → better training</a:t>
            </a:r>
          </a:p>
        </p:txBody>
      </p:sp>
      <p:sp>
        <p:nvSpPr>
          <p:cNvPr id="12" name="Text 10"/>
          <p:cNvSpPr/>
          <p:nvPr/>
        </p:nvSpPr>
        <p:spPr>
          <a:xfrm>
            <a:off x="829656" y="5002113"/>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Fraunces Light" pitchFamily="34" charset="0"/>
                <a:ea typeface="Fraunces Light" pitchFamily="34" charset="-122"/>
                <a:cs typeface="Fraunces Light" pitchFamily="34" charset="-120"/>
              </a:rPr>
              <a:t>03</a:t>
            </a:r>
            <a:endParaRPr lang="en-US" sz="1750" dirty="0"/>
          </a:p>
        </p:txBody>
      </p:sp>
      <p:sp>
        <p:nvSpPr>
          <p:cNvPr id="13" name="Shape 11"/>
          <p:cNvSpPr/>
          <p:nvPr/>
        </p:nvSpPr>
        <p:spPr>
          <a:xfrm>
            <a:off x="793790" y="5353645"/>
            <a:ext cx="6407944" cy="30480"/>
          </a:xfrm>
          <a:prstGeom prst="rect">
            <a:avLst/>
          </a:prstGeom>
          <a:solidFill>
            <a:srgbClr val="8C98CA"/>
          </a:solidFill>
          <a:ln/>
        </p:spPr>
      </p:sp>
      <p:sp>
        <p:nvSpPr>
          <p:cNvPr id="14" name="Text 12"/>
          <p:cNvSpPr/>
          <p:nvPr/>
        </p:nvSpPr>
        <p:spPr>
          <a:xfrm>
            <a:off x="793790" y="5408206"/>
            <a:ext cx="2835235" cy="354330"/>
          </a:xfrm>
          <a:prstGeom prst="rect">
            <a:avLst/>
          </a:prstGeom>
          <a:noFill/>
          <a:ln/>
        </p:spPr>
        <p:txBody>
          <a:bodyPr wrap="none" lIns="0" tIns="0" rIns="0" bIns="0" rtlCol="0" anchor="t"/>
          <a:lstStyle/>
          <a:p>
            <a:pPr>
              <a:lnSpc>
                <a:spcPts val="2750"/>
              </a:lnSpc>
            </a:pPr>
            <a:r>
              <a:rPr lang="en-US" sz="2200" dirty="0">
                <a:solidFill>
                  <a:srgbClr val="EBECEF"/>
                </a:solidFill>
                <a:latin typeface="Fraunces Medium" pitchFamily="34" charset="0"/>
                <a:ea typeface="Fraunces Medium" pitchFamily="34" charset="-122"/>
                <a:cs typeface="Fraunces Medium" pitchFamily="34" charset="-120"/>
              </a:rPr>
              <a:t>Clean the Text (Remove Special Characters</a:t>
            </a:r>
            <a:r>
              <a:rPr lang="en-US" sz="2400" dirty="0"/>
              <a:t>)</a:t>
            </a:r>
            <a:endParaRPr lang="en-US" sz="2200" dirty="0"/>
          </a:p>
        </p:txBody>
      </p:sp>
      <p:sp>
        <p:nvSpPr>
          <p:cNvPr id="15" name="Text 13"/>
          <p:cNvSpPr/>
          <p:nvPr/>
        </p:nvSpPr>
        <p:spPr>
          <a:xfrm>
            <a:off x="793790" y="5882997"/>
            <a:ext cx="6407944" cy="725805"/>
          </a:xfrm>
          <a:prstGeom prst="rect">
            <a:avLst/>
          </a:prstGeom>
          <a:noFill/>
          <a:ln/>
        </p:spPr>
        <p:txBody>
          <a:bodyPr wrap="square" lIns="0" tIns="0" rIns="0" bIns="0" rtlCol="0" anchor="t"/>
          <a:lstStyle/>
          <a:p>
            <a:pPr>
              <a:lnSpc>
                <a:spcPts val="2850"/>
              </a:lnSpc>
            </a:pPr>
            <a:r>
              <a:rPr lang="en-US" sz="1750" dirty="0">
                <a:solidFill>
                  <a:srgbClr val="EBECEF"/>
                </a:solidFill>
                <a:latin typeface="Epilogue" pitchFamily="34" charset="0"/>
                <a:ea typeface="Epilogue" pitchFamily="34" charset="-122"/>
                <a:cs typeface="Epilogue" pitchFamily="34" charset="-120"/>
              </a:rPr>
              <a:t>✔ Removes punctuation</a:t>
            </a:r>
            <a:br>
              <a:rPr lang="en-US" sz="1750" dirty="0">
                <a:solidFill>
                  <a:srgbClr val="EBECEF"/>
                </a:solidFill>
                <a:latin typeface="Epilogue" pitchFamily="34" charset="0"/>
                <a:ea typeface="Epilogue" pitchFamily="34" charset="-122"/>
                <a:cs typeface="Epilogue" pitchFamily="34" charset="-120"/>
              </a:rPr>
            </a:br>
            <a:r>
              <a:rPr lang="en-US" sz="1750" dirty="0">
                <a:solidFill>
                  <a:srgbClr val="EBECEF"/>
                </a:solidFill>
                <a:latin typeface="Epilogue" pitchFamily="34" charset="0"/>
                <a:ea typeface="Epilogue" pitchFamily="34" charset="-122"/>
                <a:cs typeface="Epilogue" pitchFamily="34" charset="-120"/>
              </a:rPr>
              <a:t>✔ Removes numbers</a:t>
            </a:r>
            <a:br>
              <a:rPr lang="en-US" sz="1750" dirty="0">
                <a:solidFill>
                  <a:srgbClr val="EBECEF"/>
                </a:solidFill>
                <a:latin typeface="Epilogue" pitchFamily="34" charset="0"/>
                <a:ea typeface="Epilogue" pitchFamily="34" charset="-122"/>
                <a:cs typeface="Epilogue" pitchFamily="34" charset="-120"/>
              </a:rPr>
            </a:br>
            <a:r>
              <a:rPr lang="en-US" sz="1750" dirty="0">
                <a:solidFill>
                  <a:srgbClr val="EBECEF"/>
                </a:solidFill>
                <a:latin typeface="Epilogue" pitchFamily="34" charset="0"/>
                <a:ea typeface="Epilogue" pitchFamily="34" charset="-122"/>
                <a:cs typeface="Epilogue" pitchFamily="34" charset="-120"/>
              </a:rPr>
              <a:t>✔ Removes </a:t>
            </a:r>
            <a:r>
              <a:rPr lang="en-US" sz="1750" dirty="0" err="1">
                <a:solidFill>
                  <a:srgbClr val="EBECEF"/>
                </a:solidFill>
                <a:latin typeface="Epilogue" pitchFamily="34" charset="0"/>
                <a:ea typeface="Epilogue" pitchFamily="34" charset="-122"/>
                <a:cs typeface="Epilogue" pitchFamily="34" charset="-120"/>
              </a:rPr>
              <a:t>emojis</a:t>
            </a:r>
            <a:br>
              <a:rPr lang="en-US" sz="1750" dirty="0">
                <a:solidFill>
                  <a:srgbClr val="EBECEF"/>
                </a:solidFill>
                <a:latin typeface="Epilogue" pitchFamily="34" charset="0"/>
                <a:ea typeface="Epilogue" pitchFamily="34" charset="-122"/>
                <a:cs typeface="Epilogue" pitchFamily="34" charset="-120"/>
              </a:rPr>
            </a:br>
            <a:r>
              <a:rPr lang="en-US" sz="1750" dirty="0">
                <a:solidFill>
                  <a:srgbClr val="EBECEF"/>
                </a:solidFill>
                <a:latin typeface="Epilogue" pitchFamily="34" charset="0"/>
                <a:ea typeface="Epilogue" pitchFamily="34" charset="-122"/>
                <a:cs typeface="Epilogue" pitchFamily="34" charset="-120"/>
              </a:rPr>
              <a:t>✔ Keeps only alphabetic characters</a:t>
            </a:r>
            <a:br>
              <a:rPr lang="en-US" sz="1750" dirty="0">
                <a:solidFill>
                  <a:srgbClr val="EBECEF"/>
                </a:solidFill>
                <a:latin typeface="Epilogue" pitchFamily="34" charset="0"/>
                <a:ea typeface="Epilogue" pitchFamily="34" charset="-122"/>
                <a:cs typeface="Epilogue" pitchFamily="34" charset="-120"/>
              </a:rPr>
            </a:br>
            <a:r>
              <a:rPr lang="en-US" sz="1750" dirty="0">
                <a:solidFill>
                  <a:srgbClr val="EBECEF"/>
                </a:solidFill>
                <a:latin typeface="Epilogue" pitchFamily="34" charset="0"/>
                <a:ea typeface="Epilogue" pitchFamily="34" charset="-122"/>
                <a:cs typeface="Epilogue" pitchFamily="34" charset="-120"/>
              </a:rPr>
              <a:t>✔ Collapses multiple spaces into one</a:t>
            </a:r>
          </a:p>
        </p:txBody>
      </p:sp>
      <p:sp>
        <p:nvSpPr>
          <p:cNvPr id="16" name="Text 14"/>
          <p:cNvSpPr/>
          <p:nvPr/>
        </p:nvSpPr>
        <p:spPr>
          <a:xfrm>
            <a:off x="7428548" y="5002113"/>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EBECEF"/>
                </a:solidFill>
                <a:latin typeface="Fraunces Light" pitchFamily="34" charset="0"/>
                <a:ea typeface="Fraunces Light" pitchFamily="34" charset="-122"/>
                <a:cs typeface="Fraunces Light" pitchFamily="34" charset="-120"/>
              </a:rPr>
              <a:t>04</a:t>
            </a:r>
            <a:endParaRPr lang="en-US" sz="1750" dirty="0"/>
          </a:p>
        </p:txBody>
      </p:sp>
      <p:sp>
        <p:nvSpPr>
          <p:cNvPr id="17" name="Shape 15"/>
          <p:cNvSpPr/>
          <p:nvPr/>
        </p:nvSpPr>
        <p:spPr>
          <a:xfrm>
            <a:off x="7428548" y="5323165"/>
            <a:ext cx="6408063" cy="30480"/>
          </a:xfrm>
          <a:prstGeom prst="rect">
            <a:avLst/>
          </a:prstGeom>
          <a:solidFill>
            <a:srgbClr val="8C98CA"/>
          </a:solidFill>
          <a:ln/>
        </p:spPr>
      </p:sp>
      <p:sp>
        <p:nvSpPr>
          <p:cNvPr id="18" name="Text 16"/>
          <p:cNvSpPr/>
          <p:nvPr/>
        </p:nvSpPr>
        <p:spPr>
          <a:xfrm>
            <a:off x="7428548" y="5542834"/>
            <a:ext cx="2835235" cy="354330"/>
          </a:xfrm>
          <a:prstGeom prst="rect">
            <a:avLst/>
          </a:prstGeom>
          <a:noFill/>
          <a:ln/>
        </p:spPr>
        <p:txBody>
          <a:bodyPr wrap="none" lIns="0" tIns="0" rIns="0" bIns="0" rtlCol="0" anchor="t"/>
          <a:lstStyle/>
          <a:p>
            <a:pPr>
              <a:lnSpc>
                <a:spcPts val="2750"/>
              </a:lnSpc>
            </a:pPr>
            <a:r>
              <a:rPr lang="en-US" sz="2200" dirty="0">
                <a:solidFill>
                  <a:srgbClr val="EBECEF"/>
                </a:solidFill>
                <a:latin typeface="Fraunces Medium" pitchFamily="34" charset="0"/>
                <a:ea typeface="Fraunces Medium" pitchFamily="34" charset="-122"/>
                <a:cs typeface="Fraunces Medium" pitchFamily="34" charset="-120"/>
              </a:rPr>
              <a:t>Combine Title + Text and Remove Very Short Text</a:t>
            </a:r>
          </a:p>
        </p:txBody>
      </p:sp>
      <p:sp>
        <p:nvSpPr>
          <p:cNvPr id="19" name="Text 17"/>
          <p:cNvSpPr/>
          <p:nvPr/>
        </p:nvSpPr>
        <p:spPr>
          <a:xfrm>
            <a:off x="7428548" y="6017464"/>
            <a:ext cx="6408063" cy="725805"/>
          </a:xfrm>
          <a:prstGeom prst="rect">
            <a:avLst/>
          </a:prstGeom>
          <a:noFill/>
          <a:ln/>
        </p:spPr>
        <p:txBody>
          <a:bodyPr wrap="square" lIns="0" tIns="0" rIns="0" bIns="0" rtlCol="0" anchor="t"/>
          <a:lstStyle/>
          <a:p>
            <a:pPr>
              <a:lnSpc>
                <a:spcPts val="2850"/>
              </a:lnSpc>
            </a:pPr>
            <a:r>
              <a:rPr lang="en-US" sz="1750" dirty="0">
                <a:solidFill>
                  <a:srgbClr val="EBECEF"/>
                </a:solidFill>
                <a:latin typeface="Epilogue" pitchFamily="34" charset="0"/>
                <a:ea typeface="Epilogue" pitchFamily="34" charset="-122"/>
                <a:cs typeface="Epilogue" pitchFamily="34" charset="-120"/>
              </a:rPr>
              <a:t>Model learns from both title and full content</a:t>
            </a:r>
          </a:p>
          <a:p>
            <a:pPr>
              <a:lnSpc>
                <a:spcPts val="2850"/>
              </a:lnSpc>
            </a:pPr>
            <a:r>
              <a:rPr lang="en-US" sz="1750" dirty="0">
                <a:solidFill>
                  <a:srgbClr val="EBECEF"/>
                </a:solidFill>
                <a:latin typeface="Epilogue" pitchFamily="34" charset="0"/>
                <a:ea typeface="Epilogue" pitchFamily="34" charset="-122"/>
                <a:cs typeface="Epilogue" pitchFamily="34" charset="-120"/>
              </a:rPr>
              <a:t>Texts smaller than 50 characters are removed:</a:t>
            </a:r>
          </a:p>
        </p:txBody>
      </p:sp>
      <p:sp>
        <p:nvSpPr>
          <p:cNvPr id="20" name="Rectangle 19"/>
          <p:cNvSpPr/>
          <p:nvPr/>
        </p:nvSpPr>
        <p:spPr>
          <a:xfrm>
            <a:off x="12405360" y="7376160"/>
            <a:ext cx="2118360" cy="822960"/>
          </a:xfrm>
          <a:prstGeom prst="rect">
            <a:avLst/>
          </a:prstGeom>
          <a:solidFill>
            <a:srgbClr val="080E26"/>
          </a:solidFill>
          <a:ln>
            <a:solidFill>
              <a:srgbClr val="080E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2846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963573"/>
            <a:ext cx="6876574" cy="566976"/>
          </a:xfrm>
          <a:prstGeom prst="rect">
            <a:avLst/>
          </a:prstGeom>
          <a:noFill/>
          <a:ln/>
        </p:spPr>
        <p:txBody>
          <a:bodyPr wrap="none" lIns="0" tIns="0" rIns="0" bIns="0" rtlCol="0" anchor="t"/>
          <a:lstStyle/>
          <a:p>
            <a:pPr marL="0" indent="0" algn="l">
              <a:lnSpc>
                <a:spcPts val="4450"/>
              </a:lnSpc>
              <a:buNone/>
            </a:pPr>
            <a:r>
              <a:rPr lang="en-US" sz="3550" dirty="0">
                <a:solidFill>
                  <a:srgbClr val="FFFFFF"/>
                </a:solidFill>
                <a:latin typeface="Fraunces Medium" pitchFamily="34" charset="0"/>
                <a:ea typeface="Fraunces Medium" pitchFamily="34" charset="-122"/>
                <a:cs typeface="Fraunces Medium" pitchFamily="34" charset="-120"/>
              </a:rPr>
              <a:t>ML Model 1: Logistic Regression</a:t>
            </a:r>
            <a:endParaRPr lang="en-US" sz="3550" dirty="0"/>
          </a:p>
        </p:txBody>
      </p:sp>
      <p:sp>
        <p:nvSpPr>
          <p:cNvPr id="3" name="Text 1"/>
          <p:cNvSpPr/>
          <p:nvPr/>
        </p:nvSpPr>
        <p:spPr>
          <a:xfrm>
            <a:off x="793790" y="2074783"/>
            <a:ext cx="7604284" cy="1451610"/>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Our first machine learning model, Logistic Regression, serves as an efficient and interpretable baseline for text classification. It's renowned for its simplicity and effectiveness, making it an excellent starting point for our detection system.</a:t>
            </a:r>
            <a:endParaRPr lang="en-US" sz="1750" dirty="0"/>
          </a:p>
        </p:txBody>
      </p:sp>
      <p:sp>
        <p:nvSpPr>
          <p:cNvPr id="4" name="Text 2"/>
          <p:cNvSpPr/>
          <p:nvPr/>
        </p:nvSpPr>
        <p:spPr>
          <a:xfrm>
            <a:off x="793790" y="3730466"/>
            <a:ext cx="7604284" cy="725805"/>
          </a:xfrm>
          <a:prstGeom prst="rect">
            <a:avLst/>
          </a:prstGeom>
          <a:noFill/>
          <a:ln/>
        </p:spPr>
        <p:txBody>
          <a:bodyPr wrap="square" lIns="0" tIns="0" rIns="0" bIns="0" rtlCol="0" anchor="t"/>
          <a:lstStyle/>
          <a:p>
            <a:pPr marL="342900" indent="-342900">
              <a:lnSpc>
                <a:spcPts val="2850"/>
              </a:lnSpc>
              <a:buSzPct val="100000"/>
              <a:buChar char="•"/>
            </a:pPr>
            <a:r>
              <a:rPr lang="it-IT" sz="2800" dirty="0">
                <a:solidFill>
                  <a:schemeClr val="bg1"/>
                </a:solidFill>
              </a:rPr>
              <a:t>probability = 1 / (1 + e^(–z))</a:t>
            </a:r>
          </a:p>
          <a:p>
            <a:pPr marL="342900" indent="-342900" algn="l">
              <a:lnSpc>
                <a:spcPts val="2850"/>
              </a:lnSpc>
              <a:buSzPct val="100000"/>
              <a:buChar char="•"/>
            </a:pPr>
            <a:endParaRPr lang="en-US" sz="2800" dirty="0">
              <a:solidFill>
                <a:schemeClr val="bg1"/>
              </a:solidFill>
            </a:endParaRPr>
          </a:p>
        </p:txBody>
      </p:sp>
      <p:sp>
        <p:nvSpPr>
          <p:cNvPr id="5" name="Text 3"/>
          <p:cNvSpPr/>
          <p:nvPr/>
        </p:nvSpPr>
        <p:spPr>
          <a:xfrm>
            <a:off x="793790" y="4535567"/>
            <a:ext cx="7604284" cy="1088708"/>
          </a:xfrm>
          <a:prstGeom prst="rect">
            <a:avLst/>
          </a:prstGeom>
          <a:noFill/>
          <a:ln/>
        </p:spPr>
        <p:txBody>
          <a:bodyPr wrap="square" lIns="0" tIns="0" rIns="0" bIns="0" rtlCol="0" anchor="t"/>
          <a:lstStyle/>
          <a:p>
            <a:pPr marL="342900" indent="-342900">
              <a:lnSpc>
                <a:spcPts val="2850"/>
              </a:lnSpc>
              <a:buSzPct val="100000"/>
              <a:buChar char="•"/>
            </a:pPr>
            <a:r>
              <a:rPr lang="pl-PL" sz="2400" dirty="0">
                <a:solidFill>
                  <a:schemeClr val="bg1"/>
                </a:solidFill>
                <a:latin typeface="Epilogue" pitchFamily="34" charset="0"/>
                <a:ea typeface="Epilogue" pitchFamily="34" charset="-122"/>
                <a:cs typeface="Epilogue" pitchFamily="34" charset="-120"/>
              </a:rPr>
              <a:t>z = (w1*x1) + (w2*x2) + (w3*x3) + ... + bias</a:t>
            </a:r>
          </a:p>
        </p:txBody>
      </p:sp>
      <p:sp>
        <p:nvSpPr>
          <p:cNvPr id="6" name="Text 4"/>
          <p:cNvSpPr/>
          <p:nvPr/>
        </p:nvSpPr>
        <p:spPr>
          <a:xfrm>
            <a:off x="793790" y="5703570"/>
            <a:ext cx="7604284" cy="725805"/>
          </a:xfrm>
          <a:prstGeom prst="rect">
            <a:avLst/>
          </a:prstGeom>
          <a:noFill/>
          <a:ln/>
        </p:spPr>
        <p:txBody>
          <a:bodyPr wrap="square" lIns="0" tIns="0" rIns="0" bIns="0" rtlCol="0" anchor="t"/>
          <a:lstStyle/>
          <a:p>
            <a:pPr marL="342900" indent="-342900">
              <a:lnSpc>
                <a:spcPts val="2850"/>
              </a:lnSpc>
              <a:buSzPct val="100000"/>
              <a:buChar char="•"/>
            </a:pPr>
            <a:r>
              <a:rPr lang="en-US" sz="2800" dirty="0">
                <a:solidFill>
                  <a:schemeClr val="bg1"/>
                </a:solidFill>
              </a:rPr>
              <a:t>X = [0.4, 0.1, 0.7]</a:t>
            </a:r>
          </a:p>
          <a:p>
            <a:pPr marL="342900" indent="-342900">
              <a:lnSpc>
                <a:spcPts val="2850"/>
              </a:lnSpc>
              <a:buSzPct val="100000"/>
              <a:buChar char="•"/>
            </a:pPr>
            <a:r>
              <a:rPr lang="en-US" sz="2800" dirty="0">
                <a:solidFill>
                  <a:schemeClr val="bg1"/>
                </a:solidFill>
              </a:rPr>
              <a:t>W = [1.5, -0.3, 2.0]</a:t>
            </a:r>
          </a:p>
          <a:p>
            <a:pPr marL="342900" indent="-342900" algn="l">
              <a:lnSpc>
                <a:spcPts val="2850"/>
              </a:lnSpc>
              <a:buSzPct val="100000"/>
              <a:buChar char="•"/>
            </a:pPr>
            <a:endParaRPr lang="en-US" sz="2800" dirty="0">
              <a:solidFill>
                <a:schemeClr val="bg1"/>
              </a:solidFill>
            </a:endParaRPr>
          </a:p>
        </p:txBody>
      </p:sp>
      <p:pic>
        <p:nvPicPr>
          <p:cNvPr id="7" name="Image 0" descr="preencoded.png"/>
          <p:cNvPicPr>
            <a:picLocks noChangeAspect="1"/>
          </p:cNvPicPr>
          <p:nvPr/>
        </p:nvPicPr>
        <p:blipFill>
          <a:blip r:embed="rId3"/>
          <a:stretch>
            <a:fillRect/>
          </a:stretch>
        </p:blipFill>
        <p:spPr>
          <a:xfrm>
            <a:off x="8959096" y="2125861"/>
            <a:ext cx="4885015" cy="4885015"/>
          </a:xfrm>
          <a:prstGeom prst="rect">
            <a:avLst/>
          </a:prstGeom>
        </p:spPr>
      </p:pic>
      <p:sp>
        <p:nvSpPr>
          <p:cNvPr id="8" name="Rectangle 7"/>
          <p:cNvSpPr/>
          <p:nvPr/>
        </p:nvSpPr>
        <p:spPr>
          <a:xfrm>
            <a:off x="12405360" y="7376160"/>
            <a:ext cx="2118360" cy="822960"/>
          </a:xfrm>
          <a:prstGeom prst="rect">
            <a:avLst/>
          </a:prstGeom>
          <a:solidFill>
            <a:srgbClr val="080E26"/>
          </a:solidFill>
          <a:ln>
            <a:solidFill>
              <a:srgbClr val="080E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0151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4465" y="809863"/>
            <a:ext cx="7427238" cy="505778"/>
          </a:xfrm>
          <a:prstGeom prst="rect">
            <a:avLst/>
          </a:prstGeom>
          <a:noFill/>
          <a:ln/>
        </p:spPr>
        <p:txBody>
          <a:bodyPr wrap="none" lIns="0" tIns="0" rIns="0" bIns="0" rtlCol="0" anchor="t"/>
          <a:lstStyle/>
          <a:p>
            <a:pPr marL="0" indent="0" algn="l">
              <a:lnSpc>
                <a:spcPts val="3950"/>
              </a:lnSpc>
              <a:buNone/>
            </a:pPr>
            <a:r>
              <a:rPr lang="en-US" sz="3150" b="1" dirty="0">
                <a:solidFill>
                  <a:srgbClr val="FFFFFF"/>
                </a:solidFill>
                <a:latin typeface="Times New Roman" panose="02020603050405020304" pitchFamily="18" charset="0"/>
                <a:ea typeface="Fraunces Medium" pitchFamily="34" charset="-122"/>
                <a:cs typeface="Times New Roman" panose="02020603050405020304" pitchFamily="18" charset="0"/>
              </a:rPr>
              <a:t>TF-IDF: Quantifying Word Importance</a:t>
            </a:r>
            <a:endParaRPr lang="en-US" sz="3150" b="1" dirty="0">
              <a:latin typeface="Times New Roman" panose="02020603050405020304" pitchFamily="18" charset="0"/>
              <a:cs typeface="Times New Roman" panose="02020603050405020304" pitchFamily="18" charset="0"/>
            </a:endParaRPr>
          </a:p>
        </p:txBody>
      </p:sp>
      <p:sp>
        <p:nvSpPr>
          <p:cNvPr id="4" name="Shape 1"/>
          <p:cNvSpPr/>
          <p:nvPr/>
        </p:nvSpPr>
        <p:spPr>
          <a:xfrm>
            <a:off x="6108431" y="1653550"/>
            <a:ext cx="3762732" cy="5365816"/>
          </a:xfrm>
          <a:prstGeom prst="roundRect">
            <a:avLst>
              <a:gd name="adj" fmla="val 2587"/>
            </a:avLst>
          </a:prstGeom>
          <a:solidFill>
            <a:srgbClr val="283157"/>
          </a:solidFill>
          <a:ln w="7620">
            <a:solidFill>
              <a:srgbClr val="414A70"/>
            </a:solidFill>
            <a:prstDash val="solid"/>
          </a:ln>
        </p:spPr>
        <p:txBody>
          <a:bodyPr/>
          <a:lstStyle/>
          <a:p>
            <a:endParaRPr lang="en-US" dirty="0"/>
          </a:p>
        </p:txBody>
      </p:sp>
      <p:sp>
        <p:nvSpPr>
          <p:cNvPr id="5" name="Shape 2"/>
          <p:cNvSpPr/>
          <p:nvPr/>
        </p:nvSpPr>
        <p:spPr>
          <a:xfrm>
            <a:off x="6404372" y="1829038"/>
            <a:ext cx="606981" cy="606981"/>
          </a:xfrm>
          <a:prstGeom prst="roundRect">
            <a:avLst>
              <a:gd name="adj" fmla="val 15063215"/>
            </a:avLst>
          </a:prstGeom>
          <a:solidFill>
            <a:srgbClr val="8C98CA"/>
          </a:solidFill>
          <a:ln/>
        </p:spPr>
      </p:sp>
      <p:pic>
        <p:nvPicPr>
          <p:cNvPr id="6"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71298" y="1995845"/>
            <a:ext cx="273129" cy="273129"/>
          </a:xfrm>
          <a:prstGeom prst="rect">
            <a:avLst/>
          </a:prstGeom>
        </p:spPr>
      </p:pic>
      <p:sp>
        <p:nvSpPr>
          <p:cNvPr id="7" name="Text 3"/>
          <p:cNvSpPr/>
          <p:nvPr/>
        </p:nvSpPr>
        <p:spPr>
          <a:xfrm>
            <a:off x="6404372" y="2737220"/>
            <a:ext cx="2529126" cy="657887"/>
          </a:xfrm>
          <a:prstGeom prst="rect">
            <a:avLst/>
          </a:prstGeom>
          <a:noFill/>
          <a:ln/>
        </p:spPr>
        <p:txBody>
          <a:bodyPr wrap="none" lIns="0" tIns="0" rIns="0" bIns="0" rtlCol="0" anchor="t"/>
          <a:lstStyle/>
          <a:p>
            <a:pPr marL="0" indent="0" algn="l">
              <a:lnSpc>
                <a:spcPts val="2450"/>
              </a:lnSpc>
              <a:buNone/>
            </a:pPr>
            <a:r>
              <a:rPr lang="en-US" sz="3600" b="1" dirty="0">
                <a:solidFill>
                  <a:schemeClr val="bg1"/>
                </a:solidFill>
                <a:latin typeface="Times New Roman" panose="02020603050405020304" pitchFamily="18" charset="0"/>
                <a:cs typeface="Times New Roman" panose="02020603050405020304" pitchFamily="18" charset="0"/>
              </a:rPr>
              <a:t>TF-IDF</a:t>
            </a:r>
          </a:p>
        </p:txBody>
      </p:sp>
      <p:sp>
        <p:nvSpPr>
          <p:cNvPr id="8" name="Text 4"/>
          <p:cNvSpPr/>
          <p:nvPr/>
        </p:nvSpPr>
        <p:spPr>
          <a:xfrm>
            <a:off x="6404372" y="3397396"/>
            <a:ext cx="3342918" cy="1035546"/>
          </a:xfrm>
          <a:prstGeom prst="rect">
            <a:avLst/>
          </a:prstGeom>
          <a:noFill/>
          <a:ln/>
        </p:spPr>
        <p:txBody>
          <a:bodyPr wrap="square" lIns="0" tIns="0" rIns="0" bIns="0" rtlCol="0" anchor="t"/>
          <a:lstStyle/>
          <a:p>
            <a:pPr>
              <a:lnSpc>
                <a:spcPts val="2500"/>
              </a:lnSpc>
            </a:pPr>
            <a:r>
              <a:rPr lang="en-US" sz="2400" dirty="0">
                <a:solidFill>
                  <a:schemeClr val="bg1"/>
                </a:solidFill>
                <a:latin typeface="Times New Roman" panose="02020603050405020304" pitchFamily="18" charset="0"/>
                <a:cs typeface="Times New Roman" panose="02020603050405020304" pitchFamily="18" charset="0"/>
              </a:rPr>
              <a:t>Convert text into numbers so ML can understand it</a:t>
            </a:r>
          </a:p>
          <a:p>
            <a:pPr>
              <a:lnSpc>
                <a:spcPts val="2500"/>
              </a:lnSpc>
            </a:pPr>
            <a:endParaRPr lang="en-US" sz="2400" dirty="0">
              <a:solidFill>
                <a:schemeClr val="bg1"/>
              </a:solidFill>
              <a:latin typeface="Times New Roman" panose="02020603050405020304" pitchFamily="18" charset="0"/>
              <a:cs typeface="Times New Roman" panose="02020603050405020304" pitchFamily="18" charset="0"/>
            </a:endParaRPr>
          </a:p>
          <a:p>
            <a:pPr>
              <a:lnSpc>
                <a:spcPts val="2500"/>
              </a:lnSpc>
            </a:pPr>
            <a:endParaRPr lang="en-US" sz="2400" dirty="0">
              <a:solidFill>
                <a:schemeClr val="bg1"/>
              </a:solidFill>
              <a:latin typeface="Times New Roman" panose="02020603050405020304" pitchFamily="18" charset="0"/>
              <a:cs typeface="Times New Roman" panose="02020603050405020304" pitchFamily="18" charset="0"/>
            </a:endParaRPr>
          </a:p>
          <a:p>
            <a:pPr>
              <a:lnSpc>
                <a:spcPts val="2500"/>
              </a:lnSpc>
            </a:pPr>
            <a:r>
              <a:rPr lang="en-US" sz="2400" b="1" dirty="0">
                <a:solidFill>
                  <a:schemeClr val="bg1"/>
                </a:solidFill>
                <a:latin typeface="Times New Roman" panose="02020603050405020304" pitchFamily="18" charset="0"/>
                <a:cs typeface="Times New Roman" panose="02020603050405020304" pitchFamily="18" charset="0"/>
              </a:rPr>
              <a:t>REAL NEWS:</a:t>
            </a:r>
          </a:p>
          <a:p>
            <a:pPr>
              <a:lnSpc>
                <a:spcPts val="2500"/>
              </a:lnSpc>
            </a:pPr>
            <a:r>
              <a:rPr lang="en-US" sz="2400" dirty="0">
                <a:solidFill>
                  <a:schemeClr val="bg1"/>
                </a:solidFill>
                <a:latin typeface="Times New Roman" panose="02020603050405020304" pitchFamily="18" charset="0"/>
                <a:cs typeface="Times New Roman" panose="02020603050405020304" pitchFamily="18" charset="0"/>
              </a:rPr>
              <a:t>Govt launches new policy</a:t>
            </a:r>
          </a:p>
          <a:p>
            <a:pPr>
              <a:lnSpc>
                <a:spcPts val="2500"/>
              </a:lnSpc>
            </a:pPr>
            <a:r>
              <a:rPr lang="en-US" sz="2400" b="1" dirty="0">
                <a:solidFill>
                  <a:schemeClr val="bg1"/>
                </a:solidFill>
                <a:latin typeface="Times New Roman" panose="02020603050405020304" pitchFamily="18" charset="0"/>
                <a:cs typeface="Times New Roman" panose="02020603050405020304" pitchFamily="18" charset="0"/>
              </a:rPr>
              <a:t>FAKE NEWS:</a:t>
            </a:r>
          </a:p>
          <a:p>
            <a:pPr>
              <a:lnSpc>
                <a:spcPts val="2500"/>
              </a:lnSpc>
            </a:pPr>
            <a:r>
              <a:rPr lang="en-US" sz="2400" dirty="0">
                <a:solidFill>
                  <a:schemeClr val="bg1"/>
                </a:solidFill>
                <a:latin typeface="Times New Roman" panose="02020603050405020304" pitchFamily="18" charset="0"/>
                <a:cs typeface="Times New Roman" panose="02020603050405020304" pitchFamily="18" charset="0"/>
              </a:rPr>
              <a:t>Fake rumor spread about policy.</a:t>
            </a:r>
          </a:p>
          <a:p>
            <a:pPr marL="0" indent="0" algn="l">
              <a:lnSpc>
                <a:spcPts val="2500"/>
              </a:lnSpc>
              <a:buNone/>
            </a:pPr>
            <a:endParaRPr lang="en-US" sz="2000" dirty="0">
              <a:latin typeface="Times New Roman" panose="02020603050405020304" pitchFamily="18" charset="0"/>
              <a:cs typeface="Times New Roman" panose="02020603050405020304" pitchFamily="18" charset="0"/>
            </a:endParaRPr>
          </a:p>
        </p:txBody>
      </p:sp>
      <p:sp>
        <p:nvSpPr>
          <p:cNvPr id="9" name="Shape 5"/>
          <p:cNvSpPr/>
          <p:nvPr/>
        </p:nvSpPr>
        <p:spPr>
          <a:xfrm>
            <a:off x="10134033" y="1611510"/>
            <a:ext cx="4025720" cy="5540627"/>
          </a:xfrm>
          <a:prstGeom prst="roundRect">
            <a:avLst>
              <a:gd name="adj" fmla="val 2587"/>
            </a:avLst>
          </a:prstGeom>
          <a:solidFill>
            <a:srgbClr val="283157"/>
          </a:solidFill>
          <a:ln w="7620">
            <a:solidFill>
              <a:srgbClr val="414A70"/>
            </a:solidFill>
            <a:prstDash val="solid"/>
          </a:ln>
        </p:spPr>
      </p:sp>
      <p:sp>
        <p:nvSpPr>
          <p:cNvPr id="10" name="Shape 6"/>
          <p:cNvSpPr/>
          <p:nvPr/>
        </p:nvSpPr>
        <p:spPr>
          <a:xfrm>
            <a:off x="10369391" y="1829038"/>
            <a:ext cx="606981" cy="606981"/>
          </a:xfrm>
          <a:prstGeom prst="roundRect">
            <a:avLst>
              <a:gd name="adj" fmla="val 15063215"/>
            </a:avLst>
          </a:prstGeom>
          <a:solidFill>
            <a:srgbClr val="8C98CA"/>
          </a:solidFill>
          <a:ln/>
        </p:spPr>
      </p:sp>
      <p:pic>
        <p:nvPicPr>
          <p:cNvPr id="11"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536317" y="1995845"/>
            <a:ext cx="273129" cy="273129"/>
          </a:xfrm>
          <a:prstGeom prst="rect">
            <a:avLst/>
          </a:prstGeom>
        </p:spPr>
      </p:pic>
      <p:sp>
        <p:nvSpPr>
          <p:cNvPr id="13" name="Text 8"/>
          <p:cNvSpPr/>
          <p:nvPr/>
        </p:nvSpPr>
        <p:spPr>
          <a:xfrm>
            <a:off x="10167104" y="2653546"/>
            <a:ext cx="3729779" cy="4365820"/>
          </a:xfrm>
          <a:prstGeom prst="rect">
            <a:avLst/>
          </a:prstGeom>
          <a:noFill/>
          <a:ln/>
        </p:spPr>
        <p:txBody>
          <a:bodyPr wrap="square" lIns="0" tIns="0" rIns="0" bIns="0" rtlCol="0" anchor="t"/>
          <a:lstStyle/>
          <a:p>
            <a:r>
              <a:rPr lang="en-US" sz="2000" b="1" dirty="0">
                <a:solidFill>
                  <a:schemeClr val="bg1"/>
                </a:solidFill>
                <a:latin typeface="Times New Roman" panose="02020603050405020304" pitchFamily="18" charset="0"/>
                <a:cs typeface="Times New Roman" panose="02020603050405020304" pitchFamily="18" charset="0"/>
              </a:rPr>
              <a:t>TF (Term Frequency) </a:t>
            </a:r>
          </a:p>
          <a:p>
            <a:r>
              <a:rPr lang="en-US" sz="2000" dirty="0">
                <a:solidFill>
                  <a:schemeClr val="bg1"/>
                </a:solidFill>
                <a:latin typeface="Times New Roman" panose="02020603050405020304" pitchFamily="18" charset="0"/>
                <a:cs typeface="Times New Roman" panose="02020603050405020304" pitchFamily="18" charset="0"/>
              </a:rPr>
              <a:t>how many times a word appears.</a:t>
            </a:r>
          </a:p>
          <a:p>
            <a:r>
              <a:rPr lang="en-US" sz="2000" b="1" dirty="0">
                <a:solidFill>
                  <a:schemeClr val="bg1"/>
                </a:solidFill>
                <a:latin typeface="Times New Roman" panose="02020603050405020304" pitchFamily="18" charset="0"/>
                <a:cs typeface="Times New Roman" panose="02020603050405020304" pitchFamily="18" charset="0"/>
              </a:rPr>
              <a:t>IDF= (Inverse Document Frequency</a:t>
            </a:r>
            <a:r>
              <a:rPr lang="en-US" sz="2000" dirty="0">
                <a:solidFill>
                  <a:schemeClr val="bg1"/>
                </a:solidFill>
                <a:latin typeface="Times New Roman" panose="02020603050405020304" pitchFamily="18" charset="0"/>
                <a:cs typeface="Times New Roman" panose="02020603050405020304" pitchFamily="18" charset="0"/>
              </a:rPr>
              <a:t>).</a:t>
            </a:r>
          </a:p>
          <a:p>
            <a:r>
              <a:rPr lang="en-US" sz="2000" dirty="0">
                <a:solidFill>
                  <a:schemeClr val="bg1"/>
                </a:solidFill>
                <a:latin typeface="Times New Roman" panose="02020603050405020304" pitchFamily="18" charset="0"/>
                <a:cs typeface="Times New Roman" panose="02020603050405020304" pitchFamily="18" charset="0"/>
              </a:rPr>
              <a:t>how rare the word is in all documents</a:t>
            </a:r>
          </a:p>
          <a:p>
            <a:endParaRPr lang="en-US" sz="2000" dirty="0">
              <a:solidFill>
                <a:schemeClr val="bg1"/>
              </a:solidFill>
              <a:latin typeface="Times New Roman" panose="02020603050405020304" pitchFamily="18" charset="0"/>
              <a:cs typeface="Times New Roman" panose="02020603050405020304" pitchFamily="18" charset="0"/>
            </a:endParaRPr>
          </a:p>
          <a:p>
            <a:r>
              <a:rPr lang="en-US" sz="2000" dirty="0">
                <a:solidFill>
                  <a:schemeClr val="bg1"/>
                </a:solidFill>
                <a:latin typeface="Times New Roman" panose="02020603050405020304" pitchFamily="18" charset="0"/>
                <a:cs typeface="Times New Roman" panose="02020603050405020304" pitchFamily="18" charset="0"/>
              </a:rPr>
              <a:t>Analysis the data:</a:t>
            </a:r>
          </a:p>
          <a:p>
            <a:r>
              <a:rPr lang="en-US" sz="2000" dirty="0">
                <a:solidFill>
                  <a:schemeClr val="bg1"/>
                </a:solidFill>
                <a:latin typeface="Times New Roman" panose="02020603050405020304" pitchFamily="18" charset="0"/>
                <a:cs typeface="Times New Roman" panose="02020603050405020304" pitchFamily="18" charset="0"/>
              </a:rPr>
              <a:t>For News</a:t>
            </a:r>
          </a:p>
          <a:p>
            <a:r>
              <a:rPr lang="en-US" sz="2000" dirty="0">
                <a:solidFill>
                  <a:schemeClr val="bg1"/>
                </a:solidFill>
                <a:latin typeface="Times New Roman" panose="02020603050405020304" pitchFamily="18" charset="0"/>
                <a:cs typeface="Times New Roman" panose="02020603050405020304" pitchFamily="18" charset="0"/>
              </a:rPr>
              <a:t>Govt   1      log(2/1)= 0.30</a:t>
            </a:r>
          </a:p>
          <a:p>
            <a:r>
              <a:rPr lang="en-US" sz="2000" dirty="0">
                <a:solidFill>
                  <a:schemeClr val="bg1"/>
                </a:solidFill>
                <a:latin typeface="Times New Roman" panose="02020603050405020304" pitchFamily="18" charset="0"/>
                <a:cs typeface="Times New Roman" panose="02020603050405020304" pitchFamily="18" charset="0"/>
              </a:rPr>
              <a:t>Policy 1      log(2/2)= 0</a:t>
            </a:r>
          </a:p>
          <a:p>
            <a:r>
              <a:rPr lang="en-US" sz="2000" dirty="0">
                <a:solidFill>
                  <a:schemeClr val="bg1"/>
                </a:solidFill>
                <a:latin typeface="Times New Roman" panose="02020603050405020304" pitchFamily="18" charset="0"/>
                <a:cs typeface="Times New Roman" panose="02020603050405020304" pitchFamily="18" charset="0"/>
              </a:rPr>
              <a:t>Fake    1      log(2/1)=0.30</a:t>
            </a:r>
          </a:p>
          <a:p>
            <a:r>
              <a:rPr lang="en-US" sz="2000" dirty="0">
                <a:solidFill>
                  <a:schemeClr val="bg1"/>
                </a:solidFill>
                <a:latin typeface="Times New Roman" panose="02020603050405020304" pitchFamily="18" charset="0"/>
                <a:cs typeface="Times New Roman" panose="02020603050405020304" pitchFamily="18" charset="0"/>
              </a:rPr>
              <a:t>Real News: (0.30, 0)</a:t>
            </a:r>
          </a:p>
          <a:p>
            <a:r>
              <a:rPr lang="en-US" sz="2000" dirty="0">
                <a:solidFill>
                  <a:schemeClr val="bg1"/>
                </a:solidFill>
                <a:latin typeface="Times New Roman" panose="02020603050405020304" pitchFamily="18" charset="0"/>
                <a:cs typeface="Times New Roman" panose="02020603050405020304" pitchFamily="18" charset="0"/>
              </a:rPr>
              <a:t>Fake news : (0,  0.30)</a:t>
            </a:r>
          </a:p>
        </p:txBody>
      </p:sp>
      <p:sp>
        <p:nvSpPr>
          <p:cNvPr id="19" name="Rectangle 18"/>
          <p:cNvSpPr/>
          <p:nvPr/>
        </p:nvSpPr>
        <p:spPr>
          <a:xfrm>
            <a:off x="12405360" y="7541062"/>
            <a:ext cx="2118360" cy="658058"/>
          </a:xfrm>
          <a:prstGeom prst="rect">
            <a:avLst/>
          </a:prstGeom>
          <a:solidFill>
            <a:srgbClr val="080E26"/>
          </a:solidFill>
          <a:ln>
            <a:solidFill>
              <a:srgbClr val="080E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94717" y="467320"/>
            <a:ext cx="7028617" cy="424815"/>
          </a:xfrm>
          <a:prstGeom prst="rect">
            <a:avLst/>
          </a:prstGeom>
          <a:noFill/>
          <a:ln/>
        </p:spPr>
        <p:txBody>
          <a:bodyPr wrap="none" lIns="0" tIns="0" rIns="0" bIns="0" rtlCol="0" anchor="t"/>
          <a:lstStyle/>
          <a:p>
            <a:pPr marL="0" indent="0" algn="l">
              <a:lnSpc>
                <a:spcPts val="3300"/>
              </a:lnSpc>
              <a:buNone/>
            </a:pPr>
            <a:r>
              <a:rPr lang="en-US" sz="2650" dirty="0">
                <a:solidFill>
                  <a:schemeClr val="bg1"/>
                </a:solidFill>
                <a:latin typeface="Fraunces Medium" pitchFamily="34" charset="0"/>
                <a:ea typeface="Fraunces Medium" pitchFamily="34" charset="-122"/>
                <a:cs typeface="Fraunces Medium" pitchFamily="34" charset="-120"/>
              </a:rPr>
              <a:t> </a:t>
            </a:r>
            <a:r>
              <a:rPr lang="en-US" sz="2800" b="1" dirty="0">
                <a:solidFill>
                  <a:schemeClr val="bg1"/>
                </a:solidFill>
                <a:latin typeface="Times New Roman" panose="02020603050405020304" pitchFamily="18" charset="0"/>
                <a:ea typeface="Fraunces Medium" pitchFamily="34" charset="-122"/>
                <a:cs typeface="Times New Roman" panose="02020603050405020304" pitchFamily="18" charset="0"/>
              </a:rPr>
              <a:t>Support Vector Machine (SVM</a:t>
            </a:r>
            <a:r>
              <a:rPr lang="en-US" sz="2650" dirty="0">
                <a:solidFill>
                  <a:schemeClr val="bg1"/>
                </a:solidFill>
                <a:latin typeface="Fraunces Medium" pitchFamily="34" charset="0"/>
                <a:ea typeface="Fraunces Medium" pitchFamily="34" charset="-122"/>
                <a:cs typeface="Fraunces Medium" pitchFamily="34" charset="-120"/>
              </a:rPr>
              <a:t>)</a:t>
            </a:r>
            <a:endParaRPr lang="en-US" sz="2650" dirty="0">
              <a:solidFill>
                <a:schemeClr val="bg1"/>
              </a:solidFill>
            </a:endParaRPr>
          </a:p>
        </p:txBody>
      </p:sp>
      <p:sp>
        <p:nvSpPr>
          <p:cNvPr id="3" name="Text 1"/>
          <p:cNvSpPr/>
          <p:nvPr/>
        </p:nvSpPr>
        <p:spPr>
          <a:xfrm>
            <a:off x="575688" y="1172527"/>
            <a:ext cx="13440966" cy="543639"/>
          </a:xfrm>
          <a:prstGeom prst="rect">
            <a:avLst/>
          </a:prstGeom>
          <a:noFill/>
          <a:ln/>
        </p:spPr>
        <p:txBody>
          <a:bodyPr wrap="square" lIns="0" tIns="0" rIns="0" bIns="0" rtlCol="0" anchor="t"/>
          <a:lstStyle/>
          <a:p>
            <a:r>
              <a:rPr lang="en-US" sz="2400" dirty="0">
                <a:solidFill>
                  <a:schemeClr val="bg1"/>
                </a:solidFill>
                <a:latin typeface="Times New Roman" panose="02020603050405020304" pitchFamily="18" charset="0"/>
                <a:cs typeface="Times New Roman" panose="02020603050405020304" pitchFamily="18" charset="0"/>
              </a:rPr>
              <a:t>SVM is a classification algorithm that separates data into categories by drawing the best possible dividing line</a:t>
            </a:r>
          </a:p>
        </p:txBody>
      </p:sp>
      <p:sp>
        <p:nvSpPr>
          <p:cNvPr id="4" name="Text 2"/>
          <p:cNvSpPr/>
          <p:nvPr/>
        </p:nvSpPr>
        <p:spPr>
          <a:xfrm>
            <a:off x="594717" y="2119551"/>
            <a:ext cx="6513195" cy="543639"/>
          </a:xfrm>
          <a:prstGeom prst="rect">
            <a:avLst/>
          </a:prstGeom>
          <a:noFill/>
          <a:ln/>
        </p:spPr>
        <p:txBody>
          <a:bodyPr wrap="square" lIns="0" tIns="0" rIns="0" bIns="0" rtlCol="0" anchor="t"/>
          <a:lstStyle/>
          <a:p>
            <a:pPr marL="342900" indent="-342900" algn="l">
              <a:lnSpc>
                <a:spcPts val="2100"/>
              </a:lnSpc>
              <a:buSzPct val="100000"/>
              <a:buChar char="•"/>
            </a:pPr>
            <a:r>
              <a:rPr lang="en-US" b="1" dirty="0">
                <a:solidFill>
                  <a:srgbClr val="FFC7CD"/>
                </a:solidFill>
                <a:latin typeface="Times New Roman" panose="02020603050405020304" pitchFamily="18" charset="0"/>
                <a:ea typeface="Epilogue" pitchFamily="34" charset="-122"/>
                <a:cs typeface="Times New Roman" panose="02020603050405020304" pitchFamily="18" charset="0"/>
              </a:rPr>
              <a:t>Effective in High Dimensions</a:t>
            </a:r>
            <a:r>
              <a:rPr lang="en-US" sz="1600" b="1" dirty="0">
                <a:solidFill>
                  <a:srgbClr val="FFC7CD"/>
                </a:solidFill>
                <a:latin typeface="Times New Roman" panose="02020603050405020304" pitchFamily="18" charset="0"/>
                <a:ea typeface="Epilogue" pitchFamily="34" charset="-122"/>
                <a:cs typeface="Times New Roman" panose="02020603050405020304" pitchFamily="18" charset="0"/>
              </a:rPr>
              <a:t>:</a:t>
            </a:r>
            <a:r>
              <a:rPr lang="en-US" sz="1600" b="1" dirty="0">
                <a:solidFill>
                  <a:srgbClr val="EBECEF"/>
                </a:solidFill>
                <a:latin typeface="Times New Roman" panose="02020603050405020304" pitchFamily="18" charset="0"/>
                <a:ea typeface="Epilogue" pitchFamily="34" charset="-122"/>
                <a:cs typeface="Times New Roman" panose="02020603050405020304" pitchFamily="18" charset="0"/>
              </a:rPr>
              <a:t> </a:t>
            </a:r>
            <a:r>
              <a:rPr lang="en-US" dirty="0">
                <a:solidFill>
                  <a:srgbClr val="EBECEF"/>
                </a:solidFill>
                <a:latin typeface="Times New Roman" panose="02020603050405020304" pitchFamily="18" charset="0"/>
                <a:ea typeface="Epilogue" pitchFamily="34" charset="-122"/>
                <a:cs typeface="Times New Roman" panose="02020603050405020304" pitchFamily="18" charset="0"/>
              </a:rPr>
              <a:t>SVM is good at handling the text, because text has many features.</a:t>
            </a:r>
            <a:endParaRPr lang="en-US" sz="1300" dirty="0">
              <a:latin typeface="Times New Roman" panose="02020603050405020304" pitchFamily="18" charset="0"/>
              <a:cs typeface="Times New Roman" panose="02020603050405020304" pitchFamily="18" charset="0"/>
            </a:endParaRPr>
          </a:p>
        </p:txBody>
      </p:sp>
      <p:sp>
        <p:nvSpPr>
          <p:cNvPr id="5" name="Text 3"/>
          <p:cNvSpPr/>
          <p:nvPr/>
        </p:nvSpPr>
        <p:spPr>
          <a:xfrm>
            <a:off x="594717" y="2722602"/>
            <a:ext cx="6513195" cy="543639"/>
          </a:xfrm>
          <a:prstGeom prst="rect">
            <a:avLst/>
          </a:prstGeom>
          <a:noFill/>
          <a:ln/>
        </p:spPr>
        <p:txBody>
          <a:bodyPr wrap="square" lIns="0" tIns="0" rIns="0" bIns="0" rtlCol="0" anchor="t"/>
          <a:lstStyle/>
          <a:p>
            <a:pPr marL="342900" indent="-342900" algn="l">
              <a:lnSpc>
                <a:spcPts val="2100"/>
              </a:lnSpc>
              <a:buSzPct val="100000"/>
              <a:buChar char="•"/>
            </a:pPr>
            <a:r>
              <a:rPr lang="en-US" b="1" dirty="0">
                <a:solidFill>
                  <a:srgbClr val="F9D2DA"/>
                </a:solidFill>
                <a:latin typeface="Times New Roman" panose="02020603050405020304" pitchFamily="18" charset="0"/>
                <a:ea typeface="Epilogue" pitchFamily="34" charset="-122"/>
                <a:cs typeface="Times New Roman" panose="02020603050405020304" pitchFamily="18" charset="0"/>
              </a:rPr>
              <a:t>Optimal Decision Boundary:</a:t>
            </a:r>
            <a:r>
              <a:rPr lang="en-US" b="1" dirty="0">
                <a:solidFill>
                  <a:srgbClr val="EBECEF"/>
                </a:solidFill>
                <a:latin typeface="Times New Roman" panose="02020603050405020304" pitchFamily="18" charset="0"/>
                <a:ea typeface="Epilogue" pitchFamily="34" charset="-122"/>
                <a:cs typeface="Times New Roman" panose="02020603050405020304" pitchFamily="18" charset="0"/>
              </a:rPr>
              <a:t> </a:t>
            </a:r>
            <a:r>
              <a:rPr lang="en-US" dirty="0">
                <a:solidFill>
                  <a:schemeClr val="bg1"/>
                </a:solidFill>
                <a:latin typeface="Times New Roman" panose="02020603050405020304" pitchFamily="18" charset="0"/>
                <a:ea typeface="Epilogue" pitchFamily="34" charset="-122"/>
                <a:cs typeface="Times New Roman" panose="02020603050405020304" pitchFamily="18" charset="0"/>
              </a:rPr>
              <a:t>Identifies the best hyperplane to separate real from fake news with the largest margin</a:t>
            </a:r>
            <a:r>
              <a:rPr lang="en-US" sz="1600" dirty="0">
                <a:solidFill>
                  <a:schemeClr val="bg1"/>
                </a:solidFill>
                <a:latin typeface="Times New Roman" panose="02020603050405020304" pitchFamily="18" charset="0"/>
                <a:ea typeface="Epilogue" pitchFamily="34" charset="-122"/>
                <a:cs typeface="Times New Roman" panose="02020603050405020304" pitchFamily="18" charset="0"/>
              </a:rPr>
              <a:t>.</a:t>
            </a:r>
            <a:endParaRPr lang="en-US" sz="1300" dirty="0">
              <a:solidFill>
                <a:schemeClr val="bg1"/>
              </a:solidFill>
              <a:latin typeface="Times New Roman" panose="02020603050405020304" pitchFamily="18" charset="0"/>
              <a:cs typeface="Times New Roman" panose="02020603050405020304" pitchFamily="18" charset="0"/>
            </a:endParaRPr>
          </a:p>
        </p:txBody>
      </p:sp>
      <p:sp>
        <p:nvSpPr>
          <p:cNvPr id="6" name="Text 4"/>
          <p:cNvSpPr/>
          <p:nvPr/>
        </p:nvSpPr>
        <p:spPr>
          <a:xfrm>
            <a:off x="594717" y="3325654"/>
            <a:ext cx="6513195" cy="543639"/>
          </a:xfrm>
          <a:prstGeom prst="rect">
            <a:avLst/>
          </a:prstGeom>
          <a:noFill/>
          <a:ln/>
        </p:spPr>
        <p:txBody>
          <a:bodyPr wrap="square" lIns="0" tIns="0" rIns="0" bIns="0" rtlCol="0" anchor="t"/>
          <a:lstStyle/>
          <a:p>
            <a:pPr marL="342900" indent="-342900">
              <a:lnSpc>
                <a:spcPts val="2100"/>
              </a:lnSpc>
              <a:buSzPct val="100000"/>
              <a:buFontTx/>
              <a:buChar char="•"/>
            </a:pPr>
            <a:r>
              <a:rPr lang="en-US" sz="2000" b="1" dirty="0">
                <a:solidFill>
                  <a:srgbClr val="FFD2D0"/>
                </a:solidFill>
                <a:latin typeface="Times New Roman" panose="02020603050405020304" pitchFamily="18" charset="0"/>
                <a:ea typeface="Epilogue" pitchFamily="34" charset="-122"/>
                <a:cs typeface="Times New Roman" panose="02020603050405020304" pitchFamily="18" charset="0"/>
              </a:rPr>
              <a:t>Proven Accuracy:</a:t>
            </a:r>
            <a:r>
              <a:rPr lang="en-US" sz="2000" b="1" dirty="0">
                <a:solidFill>
                  <a:srgbClr val="EBECEF"/>
                </a:solidFill>
                <a:latin typeface="Times New Roman" panose="02020603050405020304" pitchFamily="18" charset="0"/>
                <a:ea typeface="Epilogue" pitchFamily="34" charset="-122"/>
                <a:cs typeface="Times New Roman" panose="02020603050405020304" pitchFamily="18" charset="0"/>
              </a:rPr>
              <a:t> </a:t>
            </a:r>
            <a:r>
              <a:rPr lang="en-US" dirty="0">
                <a:solidFill>
                  <a:schemeClr val="bg1"/>
                </a:solidFill>
                <a:latin typeface="Times New Roman" panose="02020603050405020304" pitchFamily="18" charset="0"/>
                <a:cs typeface="Times New Roman" panose="02020603050405020304" pitchFamily="18" charset="0"/>
              </a:rPr>
              <a:t>SVM gives high accuracy in many text classification tasks, including fake news detection</a:t>
            </a:r>
            <a:r>
              <a:rPr lang="en-US" sz="1300" dirty="0">
                <a:solidFill>
                  <a:srgbClr val="EBECEF"/>
                </a:solidFill>
                <a:latin typeface="Epilogue" pitchFamily="34" charset="0"/>
                <a:ea typeface="Epilogue" pitchFamily="34" charset="-122"/>
                <a:cs typeface="Epilogue" pitchFamily="34" charset="-120"/>
              </a:rPr>
              <a:t>.</a:t>
            </a:r>
            <a:endParaRPr lang="en-US" sz="1300" dirty="0"/>
          </a:p>
        </p:txBody>
      </p:sp>
      <p:pic>
        <p:nvPicPr>
          <p:cNvPr id="7" name="Image 0" descr="preencoded.png"/>
          <p:cNvPicPr>
            <a:picLocks noChangeAspect="1"/>
          </p:cNvPicPr>
          <p:nvPr/>
        </p:nvPicPr>
        <p:blipFill>
          <a:blip r:embed="rId3"/>
          <a:stretch>
            <a:fillRect/>
          </a:stretch>
        </p:blipFill>
        <p:spPr>
          <a:xfrm>
            <a:off x="8117205" y="1775579"/>
            <a:ext cx="6513195" cy="651319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6371" y="565785"/>
            <a:ext cx="7704058" cy="1028224"/>
          </a:xfrm>
          <a:prstGeom prst="rect">
            <a:avLst/>
          </a:prstGeom>
          <a:noFill/>
          <a:ln/>
        </p:spPr>
        <p:txBody>
          <a:bodyPr wrap="square" lIns="0" tIns="0" rIns="0" bIns="0" rtlCol="0" anchor="t"/>
          <a:lstStyle/>
          <a:p>
            <a:pPr marL="0" indent="0" algn="l">
              <a:lnSpc>
                <a:spcPts val="4000"/>
              </a:lnSpc>
              <a:buNone/>
            </a:pPr>
            <a:r>
              <a:rPr lang="en-US" sz="3600" b="1" dirty="0">
                <a:solidFill>
                  <a:schemeClr val="bg1"/>
                </a:solidFill>
                <a:latin typeface="Times New Roman" panose="02020603050405020304" pitchFamily="18" charset="0"/>
                <a:ea typeface="Fraunces Medium" pitchFamily="34" charset="-122"/>
                <a:cs typeface="Times New Roman" panose="02020603050405020304" pitchFamily="18" charset="0"/>
              </a:rPr>
              <a:t>Gemini AI Integration: The Reasoning Layer</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4" name="Text 1"/>
          <p:cNvSpPr/>
          <p:nvPr/>
        </p:nvSpPr>
        <p:spPr>
          <a:xfrm>
            <a:off x="6206371" y="1902500"/>
            <a:ext cx="7704058" cy="568166"/>
          </a:xfrm>
          <a:prstGeom prst="rect">
            <a:avLst/>
          </a:prstGeom>
          <a:noFill/>
          <a:ln/>
        </p:spPr>
        <p:txBody>
          <a:bodyPr wrap="square" lIns="0" tIns="0" rIns="0" bIns="0" rtlCol="0" anchor="t"/>
          <a:lstStyle/>
          <a:p>
            <a:r>
              <a:rPr lang="en-US" sz="2000" dirty="0">
                <a:solidFill>
                  <a:schemeClr val="bg1"/>
                </a:solidFill>
                <a:latin typeface="Times New Roman" panose="02020603050405020304" pitchFamily="18" charset="0"/>
                <a:cs typeface="Times New Roman" panose="02020603050405020304" pitchFamily="18" charset="0"/>
              </a:rPr>
              <a:t>Used only for articles predicted fake by ML</a:t>
            </a:r>
          </a:p>
        </p:txBody>
      </p:sp>
      <p:pic>
        <p:nvPicPr>
          <p:cNvPr id="5" name="Image 1" descr="preencoded.png"/>
          <p:cNvPicPr>
            <a:picLocks noChangeAspect="1"/>
          </p:cNvPicPr>
          <p:nvPr/>
        </p:nvPicPr>
        <p:blipFill>
          <a:blip r:embed="rId4"/>
          <a:stretch>
            <a:fillRect/>
          </a:stretch>
        </p:blipFill>
        <p:spPr>
          <a:xfrm>
            <a:off x="6206371" y="3238838"/>
            <a:ext cx="1028462" cy="1514237"/>
          </a:xfrm>
          <a:prstGeom prst="rect">
            <a:avLst/>
          </a:prstGeom>
        </p:spPr>
      </p:pic>
      <p:sp>
        <p:nvSpPr>
          <p:cNvPr id="6" name="Text 2"/>
          <p:cNvSpPr/>
          <p:nvPr/>
        </p:nvSpPr>
        <p:spPr>
          <a:xfrm>
            <a:off x="7440454" y="3326725"/>
            <a:ext cx="2906792" cy="321469"/>
          </a:xfrm>
          <a:prstGeom prst="rect">
            <a:avLst/>
          </a:prstGeom>
          <a:noFill/>
          <a:ln/>
        </p:spPr>
        <p:txBody>
          <a:bodyPr wrap="none" lIns="0" tIns="0" rIns="0" bIns="0" rtlCol="0" anchor="t"/>
          <a:lstStyle/>
          <a:p>
            <a:r>
              <a:rPr lang="en-US" sz="2400" b="1" dirty="0">
                <a:solidFill>
                  <a:schemeClr val="bg1"/>
                </a:solidFill>
                <a:latin typeface="Times New Roman" panose="02020603050405020304" pitchFamily="18" charset="0"/>
                <a:cs typeface="Times New Roman" panose="02020603050405020304" pitchFamily="18" charset="0"/>
              </a:rPr>
              <a:t>When is Gemini used?</a:t>
            </a:r>
          </a:p>
        </p:txBody>
      </p:sp>
      <p:sp>
        <p:nvSpPr>
          <p:cNvPr id="7" name="Text 3"/>
          <p:cNvSpPr/>
          <p:nvPr/>
        </p:nvSpPr>
        <p:spPr>
          <a:xfrm>
            <a:off x="7440454" y="3771543"/>
            <a:ext cx="6469975" cy="658178"/>
          </a:xfrm>
          <a:prstGeom prst="rect">
            <a:avLst/>
          </a:prstGeom>
          <a:noFill/>
          <a:ln/>
        </p:spPr>
        <p:txBody>
          <a:bodyPr wrap="square" lIns="0" tIns="0" rIns="0" bIns="0" rtlCol="0" anchor="t"/>
          <a:lstStyle/>
          <a:p>
            <a:pPr marL="342900" indent="-342900">
              <a:buFont typeface="Courier New" panose="02070309020205020404" pitchFamily="49" charset="0"/>
              <a:buChar char="o"/>
            </a:pPr>
            <a:r>
              <a:rPr lang="en-US" sz="2000" dirty="0">
                <a:solidFill>
                  <a:schemeClr val="bg1"/>
                </a:solidFill>
                <a:latin typeface="Times New Roman" panose="02020603050405020304" pitchFamily="18" charset="0"/>
                <a:cs typeface="Times New Roman" panose="02020603050405020304" pitchFamily="18" charset="0"/>
              </a:rPr>
              <a:t>Only when the ML model (SVM) says: </a:t>
            </a:r>
          </a:p>
          <a:p>
            <a:pPr marL="342900" indent="-342900">
              <a:buFont typeface="Courier New" panose="02070309020205020404" pitchFamily="49" charset="0"/>
              <a:buChar char="o"/>
            </a:pPr>
            <a:r>
              <a:rPr lang="en-US" sz="2000" dirty="0">
                <a:solidFill>
                  <a:schemeClr val="bg1"/>
                </a:solidFill>
                <a:latin typeface="Times New Roman" panose="02020603050405020304" pitchFamily="18" charset="0"/>
                <a:cs typeface="Times New Roman" panose="02020603050405020304" pitchFamily="18" charset="0"/>
              </a:rPr>
              <a:t>This news might be fake.</a:t>
            </a:r>
          </a:p>
        </p:txBody>
      </p:sp>
      <p:pic>
        <p:nvPicPr>
          <p:cNvPr id="8" name="Image 2" descr="preencoded.png"/>
          <p:cNvPicPr>
            <a:picLocks noChangeAspect="1"/>
          </p:cNvPicPr>
          <p:nvPr/>
        </p:nvPicPr>
        <p:blipFill>
          <a:blip r:embed="rId5"/>
          <a:stretch>
            <a:fillRect/>
          </a:stretch>
        </p:blipFill>
        <p:spPr>
          <a:xfrm>
            <a:off x="6161485" y="4990762"/>
            <a:ext cx="1028462" cy="1514237"/>
          </a:xfrm>
          <a:prstGeom prst="rect">
            <a:avLst/>
          </a:prstGeom>
        </p:spPr>
      </p:pic>
      <p:sp>
        <p:nvSpPr>
          <p:cNvPr id="9" name="Text 4"/>
          <p:cNvSpPr/>
          <p:nvPr/>
        </p:nvSpPr>
        <p:spPr>
          <a:xfrm>
            <a:off x="7440454" y="4840962"/>
            <a:ext cx="4484846" cy="1813838"/>
          </a:xfrm>
          <a:prstGeom prst="rect">
            <a:avLst/>
          </a:prstGeom>
          <a:noFill/>
          <a:ln/>
        </p:spPr>
        <p:txBody>
          <a:bodyPr wrap="none" lIns="0" tIns="0" rIns="0" bIns="0" rtlCol="0" anchor="t"/>
          <a:lstStyle/>
          <a:p>
            <a:r>
              <a:rPr lang="en-US" sz="2400" b="1" dirty="0">
                <a:solidFill>
                  <a:schemeClr val="bg1"/>
                </a:solidFill>
                <a:latin typeface="Times New Roman" panose="02020603050405020304" pitchFamily="18" charset="0"/>
                <a:cs typeface="Times New Roman" panose="02020603050405020304" pitchFamily="18" charset="0"/>
              </a:rPr>
              <a:t>🤖 What Gemini does: </a:t>
            </a:r>
          </a:p>
          <a:p>
            <a:pPr marL="342900" indent="-342900">
              <a:buFont typeface="Courier New" panose="02070309020205020404" pitchFamily="49" charset="0"/>
              <a:buChar char="o"/>
            </a:pPr>
            <a:r>
              <a:rPr lang="en-US" sz="2000" dirty="0">
                <a:solidFill>
                  <a:schemeClr val="bg1"/>
                </a:solidFill>
                <a:latin typeface="Times New Roman" panose="02020603050405020304" pitchFamily="18" charset="0"/>
                <a:cs typeface="Times New Roman" panose="02020603050405020304" pitchFamily="18" charset="0"/>
              </a:rPr>
              <a:t>Searches facts </a:t>
            </a:r>
          </a:p>
          <a:p>
            <a:pPr marL="342900" indent="-342900">
              <a:buFont typeface="Courier New" panose="02070309020205020404" pitchFamily="49" charset="0"/>
              <a:buChar char="o"/>
            </a:pPr>
            <a:r>
              <a:rPr lang="en-US" sz="2000" dirty="0">
                <a:solidFill>
                  <a:schemeClr val="bg1"/>
                </a:solidFill>
                <a:latin typeface="Times New Roman" panose="02020603050405020304" pitchFamily="18" charset="0"/>
                <a:cs typeface="Times New Roman" panose="02020603050405020304" pitchFamily="18" charset="0"/>
              </a:rPr>
              <a:t>Compares claims </a:t>
            </a:r>
          </a:p>
          <a:p>
            <a:pPr marL="342900" indent="-342900">
              <a:buFont typeface="Courier New" panose="02070309020205020404" pitchFamily="49" charset="0"/>
              <a:buChar char="o"/>
            </a:pPr>
            <a:r>
              <a:rPr lang="en-US" sz="2000" dirty="0">
                <a:solidFill>
                  <a:schemeClr val="bg1"/>
                </a:solidFill>
                <a:latin typeface="Times New Roman" panose="02020603050405020304" pitchFamily="18" charset="0"/>
                <a:cs typeface="Times New Roman" panose="02020603050405020304" pitchFamily="18" charset="0"/>
              </a:rPr>
              <a:t>Analyzes sources </a:t>
            </a:r>
          </a:p>
          <a:p>
            <a:pPr marL="342900" indent="-342900">
              <a:buFont typeface="Courier New" panose="02070309020205020404" pitchFamily="49" charset="0"/>
              <a:buChar char="o"/>
            </a:pPr>
            <a:r>
              <a:rPr lang="en-US" sz="2000" dirty="0">
                <a:solidFill>
                  <a:schemeClr val="bg1"/>
                </a:solidFill>
                <a:latin typeface="Times New Roman" panose="02020603050405020304" pitchFamily="18" charset="0"/>
                <a:cs typeface="Times New Roman" panose="02020603050405020304" pitchFamily="18" charset="0"/>
              </a:rPr>
              <a:t>Gives an explanation</a:t>
            </a:r>
          </a:p>
        </p:txBody>
      </p:sp>
      <p:sp>
        <p:nvSpPr>
          <p:cNvPr id="14" name="Rectangle 13"/>
          <p:cNvSpPr/>
          <p:nvPr/>
        </p:nvSpPr>
        <p:spPr>
          <a:xfrm>
            <a:off x="12405360" y="7376160"/>
            <a:ext cx="2118360" cy="822960"/>
          </a:xfrm>
          <a:prstGeom prst="rect">
            <a:avLst/>
          </a:prstGeom>
          <a:solidFill>
            <a:srgbClr val="080E26"/>
          </a:solidFill>
          <a:ln>
            <a:solidFill>
              <a:srgbClr val="080E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56047" y="594003"/>
            <a:ext cx="5730002" cy="540068"/>
          </a:xfrm>
          <a:prstGeom prst="rect">
            <a:avLst/>
          </a:prstGeom>
          <a:noFill/>
          <a:ln/>
        </p:spPr>
        <p:txBody>
          <a:bodyPr wrap="none" lIns="0" tIns="0" rIns="0" bIns="0" rtlCol="0" anchor="t"/>
          <a:lstStyle/>
          <a:p>
            <a:pPr marL="0" indent="0" algn="l">
              <a:lnSpc>
                <a:spcPts val="4250"/>
              </a:lnSpc>
              <a:buNone/>
            </a:pPr>
            <a:r>
              <a:rPr lang="en-US" sz="3400" dirty="0">
                <a:solidFill>
                  <a:srgbClr val="FFFFFF"/>
                </a:solidFill>
                <a:latin typeface="Fraunces Medium" pitchFamily="34" charset="0"/>
                <a:ea typeface="Fraunces Medium" pitchFamily="34" charset="-122"/>
                <a:cs typeface="Fraunces Medium" pitchFamily="34" charset="-120"/>
              </a:rPr>
              <a:t> Random Forest</a:t>
            </a:r>
            <a:endParaRPr lang="en-US" sz="3400" dirty="0"/>
          </a:p>
        </p:txBody>
      </p:sp>
      <p:sp>
        <p:nvSpPr>
          <p:cNvPr id="3" name="Text 1"/>
          <p:cNvSpPr/>
          <p:nvPr/>
        </p:nvSpPr>
        <p:spPr>
          <a:xfrm>
            <a:off x="756047" y="1566029"/>
            <a:ext cx="13118306" cy="691039"/>
          </a:xfrm>
          <a:prstGeom prst="rect">
            <a:avLst/>
          </a:prstGeom>
          <a:noFill/>
          <a:ln/>
        </p:spPr>
        <p:txBody>
          <a:bodyPr wrap="square" lIns="0" tIns="0" rIns="0" bIns="0" rtlCol="0" anchor="t"/>
          <a:lstStyle/>
          <a:p>
            <a:pPr>
              <a:lnSpc>
                <a:spcPts val="2700"/>
              </a:lnSpc>
            </a:pPr>
            <a:r>
              <a:rPr lang="en-US" sz="2800" dirty="0">
                <a:solidFill>
                  <a:srgbClr val="EBECEF"/>
                </a:solidFill>
                <a:latin typeface="Epilogue" pitchFamily="34" charset="0"/>
                <a:ea typeface="Epilogue" pitchFamily="34" charset="-122"/>
                <a:cs typeface="Epilogue" pitchFamily="34" charset="-120"/>
              </a:rPr>
              <a:t>Random Forest is a machine learning algorithm that </a:t>
            </a:r>
          </a:p>
          <a:p>
            <a:pPr>
              <a:lnSpc>
                <a:spcPts val="2700"/>
              </a:lnSpc>
            </a:pPr>
            <a:endParaRPr lang="en-US" sz="2800" dirty="0"/>
          </a:p>
        </p:txBody>
      </p:sp>
      <p:pic>
        <p:nvPicPr>
          <p:cNvPr id="4" name="Image 0" descr="preencoded.png"/>
          <p:cNvPicPr>
            <a:picLocks noChangeAspect="1"/>
          </p:cNvPicPr>
          <p:nvPr/>
        </p:nvPicPr>
        <p:blipFill>
          <a:blip r:embed="rId3"/>
          <a:stretch>
            <a:fillRect/>
          </a:stretch>
        </p:blipFill>
        <p:spPr>
          <a:xfrm>
            <a:off x="756047" y="2743081"/>
            <a:ext cx="4931093" cy="4931093"/>
          </a:xfrm>
          <a:prstGeom prst="rect">
            <a:avLst/>
          </a:prstGeom>
        </p:spPr>
      </p:pic>
      <p:sp>
        <p:nvSpPr>
          <p:cNvPr id="5" name="Text 2"/>
          <p:cNvSpPr/>
          <p:nvPr/>
        </p:nvSpPr>
        <p:spPr>
          <a:xfrm>
            <a:off x="6317264" y="2730211"/>
            <a:ext cx="7660124" cy="691039"/>
          </a:xfrm>
          <a:prstGeom prst="rect">
            <a:avLst/>
          </a:prstGeom>
          <a:noFill/>
          <a:ln/>
        </p:spPr>
        <p:txBody>
          <a:bodyPr wrap="square" lIns="0" tIns="0" rIns="0" bIns="0" rtlCol="0" anchor="t"/>
          <a:lstStyle/>
          <a:p>
            <a:pPr marL="342900" indent="-342900">
              <a:lnSpc>
                <a:spcPts val="2700"/>
              </a:lnSpc>
              <a:buSzPct val="100000"/>
              <a:buChar char="•"/>
            </a:pPr>
            <a:r>
              <a:rPr lang="en-US" sz="3200" dirty="0">
                <a:solidFill>
                  <a:schemeClr val="bg2">
                    <a:lumMod val="50000"/>
                  </a:schemeClr>
                </a:solidFill>
              </a:rPr>
              <a:t>builds </a:t>
            </a:r>
            <a:r>
              <a:rPr lang="en-US" sz="3200" b="1" dirty="0">
                <a:solidFill>
                  <a:schemeClr val="bg2">
                    <a:lumMod val="50000"/>
                  </a:schemeClr>
                </a:solidFill>
              </a:rPr>
              <a:t>many decision trees</a:t>
            </a:r>
            <a:r>
              <a:rPr lang="en-US" sz="3200" dirty="0">
                <a:solidFill>
                  <a:schemeClr val="bg2">
                    <a:lumMod val="50000"/>
                  </a:schemeClr>
                </a:solidFill>
              </a:rPr>
              <a:t>,</a:t>
            </a:r>
          </a:p>
          <a:p>
            <a:pPr marL="342900" indent="-342900">
              <a:lnSpc>
                <a:spcPts val="2700"/>
              </a:lnSpc>
              <a:buSzPct val="100000"/>
              <a:buChar char="•"/>
            </a:pPr>
            <a:endParaRPr lang="en-US" sz="3200" dirty="0">
              <a:solidFill>
                <a:schemeClr val="bg2">
                  <a:lumMod val="50000"/>
                </a:schemeClr>
              </a:solidFill>
            </a:endParaRPr>
          </a:p>
          <a:p>
            <a:pPr marL="342900" lvl="0" indent="-342900">
              <a:lnSpc>
                <a:spcPts val="2700"/>
              </a:lnSpc>
              <a:buSzPct val="100000"/>
              <a:buFontTx/>
              <a:buChar char="•"/>
            </a:pPr>
            <a:r>
              <a:rPr lang="en-US" sz="3600" dirty="0">
                <a:solidFill>
                  <a:schemeClr val="bg2">
                    <a:lumMod val="50000"/>
                  </a:schemeClr>
                </a:solidFill>
              </a:rPr>
              <a:t>each tree gives its own prediction,</a:t>
            </a:r>
          </a:p>
          <a:p>
            <a:pPr marL="342900" indent="-342900">
              <a:lnSpc>
                <a:spcPts val="2700"/>
              </a:lnSpc>
              <a:buSzPct val="100000"/>
              <a:buChar char="•"/>
            </a:pPr>
            <a:endParaRPr lang="en-US" sz="3600" dirty="0">
              <a:solidFill>
                <a:schemeClr val="bg2">
                  <a:lumMod val="50000"/>
                </a:schemeClr>
              </a:solidFill>
            </a:endParaRPr>
          </a:p>
          <a:p>
            <a:pPr marL="342900" indent="-342900">
              <a:lnSpc>
                <a:spcPts val="2700"/>
              </a:lnSpc>
              <a:buSzPct val="100000"/>
              <a:buChar char="•"/>
            </a:pPr>
            <a:r>
              <a:rPr lang="en-US" sz="3600" dirty="0">
                <a:solidFill>
                  <a:schemeClr val="bg2">
                    <a:lumMod val="50000"/>
                  </a:schemeClr>
                </a:solidFill>
              </a:rPr>
              <a:t>then the forest </a:t>
            </a:r>
            <a:r>
              <a:rPr lang="en-US" sz="3600" b="1" dirty="0">
                <a:solidFill>
                  <a:schemeClr val="bg2">
                    <a:lumMod val="50000"/>
                  </a:schemeClr>
                </a:solidFill>
              </a:rPr>
              <a:t>votes</a:t>
            </a:r>
            <a:r>
              <a:rPr lang="en-US" sz="3600" dirty="0">
                <a:solidFill>
                  <a:schemeClr val="bg2">
                    <a:lumMod val="50000"/>
                  </a:schemeClr>
                </a:solidFill>
              </a:rPr>
              <a:t> for the final answer</a:t>
            </a:r>
          </a:p>
          <a:p>
            <a:pPr>
              <a:lnSpc>
                <a:spcPts val="2700"/>
              </a:lnSpc>
              <a:buSzPct val="100000"/>
            </a:pPr>
            <a:endParaRPr lang="en-US" sz="3600" dirty="0">
              <a:solidFill>
                <a:schemeClr val="bg2">
                  <a:lumMod val="50000"/>
                </a:schemeClr>
              </a:solidFill>
            </a:endParaRPr>
          </a:p>
          <a:p>
            <a:pPr>
              <a:lnSpc>
                <a:spcPts val="2700"/>
              </a:lnSpc>
              <a:buSzPct val="100000"/>
            </a:pPr>
            <a:r>
              <a:rPr lang="en-US" sz="3600" i="1" dirty="0">
                <a:solidFill>
                  <a:schemeClr val="bg1"/>
                </a:solidFill>
              </a:rPr>
              <a:t>&gt;make a stronger and more accurate prediction</a:t>
            </a:r>
          </a:p>
        </p:txBody>
      </p:sp>
      <p:sp>
        <p:nvSpPr>
          <p:cNvPr id="8" name="Rectangle 7"/>
          <p:cNvSpPr/>
          <p:nvPr/>
        </p:nvSpPr>
        <p:spPr>
          <a:xfrm>
            <a:off x="12405360" y="7376160"/>
            <a:ext cx="2118360" cy="822960"/>
          </a:xfrm>
          <a:prstGeom prst="rect">
            <a:avLst/>
          </a:prstGeom>
          <a:solidFill>
            <a:srgbClr val="080E26"/>
          </a:solidFill>
          <a:ln>
            <a:solidFill>
              <a:srgbClr val="080E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75743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209</TotalTime>
  <Words>1004</Words>
  <Application>Microsoft Office PowerPoint</Application>
  <PresentationFormat>Custom</PresentationFormat>
  <Paragraphs>114</Paragraphs>
  <Slides>12</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Epilogue</vt:lpstr>
      <vt:lpstr>Wingdings</vt:lpstr>
      <vt:lpstr>Arial</vt:lpstr>
      <vt:lpstr>Fraunces Light</vt:lpstr>
      <vt:lpstr>Times New Roman</vt:lpstr>
      <vt:lpstr>Courier New</vt:lpstr>
      <vt:lpstr>Fraunces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CHAUDHARY</dc:creator>
  <cp:lastModifiedBy>Muhammad Ismail</cp:lastModifiedBy>
  <cp:revision>12</cp:revision>
  <dcterms:created xsi:type="dcterms:W3CDTF">2025-11-24T18:26:21Z</dcterms:created>
  <dcterms:modified xsi:type="dcterms:W3CDTF">2025-11-26T06:52:52Z</dcterms:modified>
</cp:coreProperties>
</file>